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256" r:id="rId2"/>
    <p:sldId id="269" r:id="rId3"/>
    <p:sldId id="258" r:id="rId4"/>
    <p:sldId id="260" r:id="rId5"/>
    <p:sldId id="259" r:id="rId6"/>
    <p:sldId id="261" r:id="rId7"/>
    <p:sldId id="273" r:id="rId8"/>
    <p:sldId id="265" r:id="rId9"/>
    <p:sldId id="266" r:id="rId10"/>
    <p:sldId id="272" r:id="rId11"/>
    <p:sldId id="262" r:id="rId12"/>
    <p:sldId id="263" r:id="rId13"/>
    <p:sldId id="270" r:id="rId14"/>
    <p:sldId id="271" r:id="rId15"/>
    <p:sldId id="274" r:id="rId16"/>
    <p:sldId id="275" r:id="rId17"/>
    <p:sldId id="267" r:id="rId18"/>
    <p:sldId id="276"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D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0" autoAdjust="0"/>
    <p:restoredTop sz="85714" autoAdjust="0"/>
  </p:normalViewPr>
  <p:slideViewPr>
    <p:cSldViewPr snapToGrid="0">
      <p:cViewPr varScale="1">
        <p:scale>
          <a:sx n="62" d="100"/>
          <a:sy n="62" d="100"/>
        </p:scale>
        <p:origin x="1212" y="6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9.xml"/><Relationship Id="rId3" Type="http://schemas.openxmlformats.org/officeDocument/2006/relationships/slide" Target="slides/slide3.xml"/><Relationship Id="rId7" Type="http://schemas.openxmlformats.org/officeDocument/2006/relationships/slide" Target="slides/slide8.xml"/><Relationship Id="rId12" Type="http://schemas.openxmlformats.org/officeDocument/2006/relationships/slide" Target="slides/slide1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6.xml"/><Relationship Id="rId5" Type="http://schemas.openxmlformats.org/officeDocument/2006/relationships/slide" Target="slides/slide5.xml"/><Relationship Id="rId10" Type="http://schemas.openxmlformats.org/officeDocument/2006/relationships/slide" Target="slides/slide12.xml"/><Relationship Id="rId4" Type="http://schemas.openxmlformats.org/officeDocument/2006/relationships/slide" Target="slides/slide4.xml"/><Relationship Id="rId9"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173AF-7B73-4682-AACB-A5D5D6FC0FA4}" type="datetimeFigureOut">
              <a:rPr lang="en-US" smtClean="0"/>
              <a:t>6/23/2019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E40C9-3351-4609-9BE8-D8FD7BF4DF1A}" type="slidenum">
              <a:rPr lang="en-US" smtClean="0"/>
              <a:t>‹#›</a:t>
            </a:fld>
            <a:endParaRPr lang="en-US"/>
          </a:p>
        </p:txBody>
      </p:sp>
    </p:spTree>
    <p:extLst>
      <p:ext uri="{BB962C8B-B14F-4D97-AF65-F5344CB8AC3E}">
        <p14:creationId xmlns:p14="http://schemas.microsoft.com/office/powerpoint/2010/main" val="2536966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is Augmented Reality-assisted Human Robot Interaction?</a:t>
            </a:r>
          </a:p>
          <a:p>
            <a:pPr marL="628650" lvl="1" indent="-171450">
              <a:buFont typeface="Arial" panose="020B0604020202020204" pitchFamily="34" charset="0"/>
              <a:buChar char="•"/>
            </a:pPr>
            <a:r>
              <a:rPr lang="en-US" dirty="0"/>
              <a:t>A very broad title</a:t>
            </a:r>
          </a:p>
          <a:p>
            <a:pPr marL="1085850" lvl="2" indent="-171450">
              <a:buFont typeface="Arial" panose="020B0604020202020204" pitchFamily="34" charset="0"/>
              <a:buChar char="•"/>
            </a:pPr>
            <a:r>
              <a:rPr lang="en-US" dirty="0"/>
              <a:t>A broad title gives one the freedom to explore whatever they feel like, within the theme of robotics and augmented reality</a:t>
            </a:r>
          </a:p>
          <a:p>
            <a:pPr marL="1085850" lvl="2" indent="-171450">
              <a:buFont typeface="Arial" panose="020B0604020202020204" pitchFamily="34" charset="0"/>
              <a:buChar char="•"/>
            </a:pPr>
            <a:r>
              <a:rPr lang="en-US" dirty="0"/>
              <a:t>This is an undergraduate project, time limited, what do we do when one has too much freedom?</a:t>
            </a:r>
          </a:p>
          <a:p>
            <a:pPr marL="1543050" lvl="3" indent="-171450">
              <a:buFont typeface="Arial" panose="020B0604020202020204" pitchFamily="34" charset="0"/>
              <a:buChar char="•"/>
            </a:pPr>
            <a:r>
              <a:rPr lang="en-US" dirty="0"/>
              <a:t>We have to Narrow, Down, The scope</a:t>
            </a:r>
          </a:p>
          <a:p>
            <a:pPr marL="628650" lvl="1" indent="-171450">
              <a:buFont typeface="Arial" panose="020B0604020202020204" pitchFamily="34" charset="0"/>
              <a:buChar char="•"/>
            </a:pPr>
            <a:r>
              <a:rPr lang="en-US" dirty="0"/>
              <a:t>So we begin with a definition, Augmented Reality: </a:t>
            </a:r>
          </a:p>
          <a:p>
            <a:pPr marL="1085850" lvl="2" indent="-171450">
              <a:buFont typeface="Arial" panose="020B0604020202020204" pitchFamily="34" charset="0"/>
              <a:buChar char="•"/>
            </a:pPr>
            <a:r>
              <a:rPr lang="en-US" dirty="0"/>
              <a:t>An interactive experience of real-world environments where the objects that reside in the real-world are enhanced by computer generated information, in the form of visualizations, sound, haptic feedback among other sensory</a:t>
            </a:r>
          </a:p>
          <a:p>
            <a:pPr marL="1085850" lvl="2" indent="-171450">
              <a:buFont typeface="Arial" panose="020B0604020202020204" pitchFamily="34" charset="0"/>
              <a:buChar char="•"/>
            </a:pPr>
            <a:r>
              <a:rPr lang="en-US" dirty="0"/>
              <a:t>Different from VR, which shuts out the physical world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recently went to Central Saint Martins, the design college at UAL, and one of the students had made an AR exhibit whereby you download an app on your phone and it transformed a 2D painting on a wall to a 3D experience you could walk through/around</a:t>
            </a:r>
          </a:p>
          <a:p>
            <a:pPr marL="1085850" lvl="2" indent="-171450">
              <a:buFont typeface="Arial" panose="020B0604020202020204" pitchFamily="34" charset="0"/>
              <a:buChar char="•"/>
            </a:pPr>
            <a:r>
              <a:rPr lang="en-US" dirty="0"/>
              <a:t>For instance, tourists in a city, using a map and you can look through your phone to see big arrows pointing where you should turn next</a:t>
            </a:r>
          </a:p>
          <a:p>
            <a:pPr marL="628650" lvl="1" indent="-171450">
              <a:buFont typeface="Arial" panose="020B0604020202020204" pitchFamily="34" charset="0"/>
              <a:buChar char="•"/>
            </a:pPr>
            <a:r>
              <a:rPr lang="en-US" dirty="0"/>
              <a:t>Human Robot Interaction</a:t>
            </a:r>
          </a:p>
          <a:p>
            <a:pPr marL="1085850" lvl="2" indent="-171450">
              <a:buFont typeface="Arial" panose="020B0604020202020204" pitchFamily="34" charset="0"/>
              <a:buChar char="•"/>
            </a:pPr>
            <a:r>
              <a:rPr lang="en-US" dirty="0"/>
              <a:t>Self explanatory, it’s the interaction between humans and robots</a:t>
            </a:r>
          </a:p>
          <a:p>
            <a:pPr marL="1085850" lvl="2" indent="-171450">
              <a:buFont typeface="Arial" panose="020B0604020202020204" pitchFamily="34" charset="0"/>
              <a:buChar char="•"/>
            </a:pPr>
            <a:r>
              <a:rPr lang="en-US" dirty="0"/>
              <a:t>Can be things like remote interaction, such as the Mars rover, where a team of scientists and engineers are controlling something millions of kms away.</a:t>
            </a:r>
          </a:p>
          <a:p>
            <a:pPr marL="1085850" lvl="2" indent="-171450">
              <a:buFont typeface="Arial" panose="020B0604020202020204" pitchFamily="34" charset="0"/>
              <a:buChar char="•"/>
            </a:pPr>
            <a:r>
              <a:rPr lang="en-US" dirty="0"/>
              <a:t>Or a proximate interaction, such as using the humanoid robots to help people in day to day tasks</a:t>
            </a:r>
          </a:p>
          <a:p>
            <a:pPr marL="1085850" lvl="2" indent="-171450">
              <a:buFont typeface="Arial" panose="020B0604020202020204" pitchFamily="34" charset="0"/>
              <a:buChar char="•"/>
            </a:pPr>
            <a:r>
              <a:rPr lang="en-US" dirty="0"/>
              <a:t>Vast area of research, lots of cool, interesting things to explore</a:t>
            </a:r>
          </a:p>
          <a:p>
            <a:pPr marL="628650" lvl="1" indent="-171450">
              <a:buFont typeface="Arial" panose="020B0604020202020204" pitchFamily="34" charset="0"/>
              <a:buChar char="•"/>
            </a:pPr>
            <a:r>
              <a:rPr lang="en-US" dirty="0"/>
              <a:t>Combining the two:</a:t>
            </a:r>
          </a:p>
          <a:p>
            <a:pPr marL="1085850" lvl="2" indent="-171450">
              <a:buFont typeface="Arial" panose="020B0604020202020204" pitchFamily="34" charset="0"/>
              <a:buChar char="•"/>
            </a:pPr>
            <a:r>
              <a:rPr lang="en-US" dirty="0"/>
              <a:t>Using augmented reality to enhance a humans understanding, control and interaction with robots</a:t>
            </a:r>
          </a:p>
          <a:p>
            <a:pPr marL="171450" indent="-171450">
              <a:buFont typeface="Arial" panose="020B0604020202020204" pitchFamily="34" charset="0"/>
              <a:buChar char="•"/>
            </a:pPr>
            <a:r>
              <a:rPr lang="en-US" dirty="0"/>
              <a:t>Personal Robotics Lab</a:t>
            </a:r>
          </a:p>
          <a:p>
            <a:pPr marL="628650" lvl="1" indent="-171450">
              <a:buFont typeface="Arial" panose="020B0604020202020204" pitchFamily="34" charset="0"/>
              <a:buChar char="•"/>
            </a:pPr>
            <a:r>
              <a:rPr lang="en-US" dirty="0"/>
              <a:t>Research focused on the interaction between these intelligent robotic devices and the users operating them</a:t>
            </a:r>
          </a:p>
          <a:p>
            <a:pPr marL="628650" lvl="1" indent="-171450">
              <a:buFont typeface="Arial" panose="020B0604020202020204" pitchFamily="34" charset="0"/>
              <a:buChar char="•"/>
            </a:pPr>
            <a:r>
              <a:rPr lang="en-US" dirty="0"/>
              <a:t>Some examples include:</a:t>
            </a:r>
          </a:p>
          <a:p>
            <a:pPr marL="1085850" lvl="2" indent="-171450">
              <a:buFont typeface="Arial" panose="020B0604020202020204" pitchFamily="34" charset="0"/>
              <a:buChar char="•"/>
            </a:pPr>
            <a:r>
              <a:rPr lang="en-US" dirty="0"/>
              <a:t>Teaching a humanoid robot to learn an action by copying the operator</a:t>
            </a:r>
          </a:p>
          <a:p>
            <a:pPr marL="1085850" lvl="2" indent="-171450">
              <a:buFont typeface="Arial" panose="020B0604020202020204" pitchFamily="34" charset="0"/>
              <a:buChar char="•"/>
            </a:pPr>
            <a:r>
              <a:rPr lang="en-US" dirty="0"/>
              <a:t>Using augmented reality to alert users to the state and intentions of a robot</a:t>
            </a:r>
          </a:p>
          <a:p>
            <a:pPr marL="1085850" lvl="2" indent="-171450">
              <a:buFont typeface="Arial" panose="020B0604020202020204" pitchFamily="34" charset="0"/>
              <a:buChar char="•"/>
            </a:pPr>
            <a:r>
              <a:rPr lang="en-US" dirty="0"/>
              <a:t>Assistive control by the intelligent system to help users complete tasks.</a:t>
            </a:r>
          </a:p>
          <a:p>
            <a:pPr marL="171450" lvl="0" indent="-171450">
              <a:buFont typeface="Arial" panose="020B0604020202020204" pitchFamily="34" charset="0"/>
              <a:buChar char="•"/>
            </a:pPr>
            <a:r>
              <a:rPr lang="en-US" dirty="0"/>
              <a:t>Personal Interests</a:t>
            </a:r>
          </a:p>
          <a:p>
            <a:pPr marL="628650" lvl="1" indent="-171450">
              <a:buFont typeface="Arial" panose="020B0604020202020204" pitchFamily="34" charset="0"/>
              <a:buChar char="•"/>
            </a:pPr>
            <a:r>
              <a:rPr lang="en-US" dirty="0"/>
              <a:t>Participated in robotics competitions in high school (</a:t>
            </a:r>
            <a:r>
              <a:rPr lang="en-US" dirty="0" err="1"/>
              <a:t>Botball</a:t>
            </a:r>
            <a:r>
              <a:rPr lang="en-US" dirty="0"/>
              <a:t>)</a:t>
            </a:r>
          </a:p>
          <a:p>
            <a:pPr marL="1085850" lvl="2" indent="-171450">
              <a:buFont typeface="Arial" panose="020B0604020202020204" pitchFamily="34" charset="0"/>
              <a:buChar char="•"/>
            </a:pPr>
            <a:r>
              <a:rPr lang="en-US" dirty="0"/>
              <a:t>Build and program robots to complete tasks in a scenario, like recognized </a:t>
            </a:r>
            <a:r>
              <a:rPr lang="en-US" dirty="0" err="1"/>
              <a:t>coloured</a:t>
            </a:r>
            <a:r>
              <a:rPr lang="en-US" dirty="0"/>
              <a:t> objects and sort them to gain points</a:t>
            </a:r>
          </a:p>
          <a:p>
            <a:pPr marL="628650" lvl="1" indent="-171450">
              <a:buFont typeface="Arial" panose="020B0604020202020204" pitchFamily="34" charset="0"/>
              <a:buChar char="•"/>
            </a:pPr>
            <a:r>
              <a:rPr lang="en-US" dirty="0"/>
              <a:t>Throughout University, became more interested in self-driving cars/drones</a:t>
            </a:r>
          </a:p>
          <a:p>
            <a:pPr marL="1085850" lvl="2" indent="-171450">
              <a:buFont typeface="Arial" panose="020B0604020202020204" pitchFamily="34" charset="0"/>
              <a:buChar char="•"/>
            </a:pPr>
            <a:r>
              <a:rPr lang="en-US" dirty="0"/>
              <a:t>Advanced Robotics course involved using the mounted camera to recognize AR markers so that the drone could locate itself in the room</a:t>
            </a:r>
          </a:p>
          <a:p>
            <a:pPr marL="628650" lvl="1" indent="-171450">
              <a:buFont typeface="Arial" panose="020B0604020202020204" pitchFamily="34" charset="0"/>
              <a:buChar char="•"/>
            </a:pPr>
            <a:r>
              <a:rPr lang="en-US" dirty="0"/>
              <a:t>Humanoid Robots are not really my interest, they actually sort of intimidate me, a bit too lifelike</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A2E40C9-3351-4609-9BE8-D8FD7BF4DF1A}" type="slidenum">
              <a:rPr lang="en-US" smtClean="0"/>
              <a:t>3</a:t>
            </a:fld>
            <a:endParaRPr lang="en-US"/>
          </a:p>
        </p:txBody>
      </p:sp>
    </p:spTree>
    <p:extLst>
      <p:ext uri="{BB962C8B-B14F-4D97-AF65-F5344CB8AC3E}">
        <p14:creationId xmlns:p14="http://schemas.microsoft.com/office/powerpoint/2010/main" val="124034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Factoring in all these motivations and interests, we have narrowed down the scope to:</a:t>
            </a:r>
          </a:p>
          <a:p>
            <a:pPr marL="628650" lvl="1" indent="-171450">
              <a:buFont typeface="Arial" panose="020B0604020202020204" pitchFamily="34" charset="0"/>
              <a:buChar char="•"/>
            </a:pPr>
            <a:r>
              <a:rPr lang="en-US" dirty="0"/>
              <a:t>Augmented reality</a:t>
            </a:r>
          </a:p>
          <a:p>
            <a:pPr marL="628650" lvl="1" indent="-171450">
              <a:buFont typeface="Arial" panose="020B0604020202020204" pitchFamily="34" charset="0"/>
              <a:buChar char="•"/>
            </a:pPr>
            <a:r>
              <a:rPr lang="en-US" dirty="0"/>
              <a:t>Interacting with a mobile robot</a:t>
            </a:r>
          </a:p>
          <a:p>
            <a:pPr marL="628650" lvl="1" indent="-171450">
              <a:buFont typeface="Arial" panose="020B0604020202020204" pitchFamily="34" charset="0"/>
              <a:buChar char="•"/>
            </a:pPr>
            <a:r>
              <a:rPr lang="en-US" dirty="0"/>
              <a:t>Something with a bit of computer vision</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In the PRL, a few of the PhD students have used the Hololens and smart wheelchair ARTA in their research</a:t>
            </a:r>
          </a:p>
          <a:p>
            <a:pPr marL="628650" lvl="1" indent="-171450">
              <a:buFont typeface="Arial" panose="020B0604020202020204" pitchFamily="34" charset="0"/>
              <a:buChar char="•"/>
            </a:pPr>
            <a:r>
              <a:rPr lang="en-US" dirty="0"/>
              <a:t>Mark: displaying the internal states such as the planned path of the assistive control</a:t>
            </a:r>
          </a:p>
          <a:p>
            <a:pPr marL="628650" lvl="1" indent="-171450">
              <a:buFont typeface="Arial" panose="020B0604020202020204" pitchFamily="34" charset="0"/>
              <a:buChar char="•"/>
            </a:pPr>
            <a:r>
              <a:rPr lang="en-US" dirty="0"/>
              <a:t>Rodrigo: using the Hololens to provide an interface to the user for controlling the wheelchair, such as recognizing the positions of doors and giving the user the option to go through the door using eye tracking</a:t>
            </a:r>
          </a:p>
        </p:txBody>
      </p:sp>
      <p:sp>
        <p:nvSpPr>
          <p:cNvPr id="4" name="Slide Number Placeholder 3"/>
          <p:cNvSpPr>
            <a:spLocks noGrp="1"/>
          </p:cNvSpPr>
          <p:nvPr>
            <p:ph type="sldNum" sz="quarter" idx="5"/>
          </p:nvPr>
        </p:nvSpPr>
        <p:spPr/>
        <p:txBody>
          <a:bodyPr/>
          <a:lstStyle/>
          <a:p>
            <a:fld id="{AA2E40C9-3351-4609-9BE8-D8FD7BF4DF1A}" type="slidenum">
              <a:rPr lang="en-US" smtClean="0"/>
              <a:t>4</a:t>
            </a:fld>
            <a:endParaRPr lang="en-US"/>
          </a:p>
        </p:txBody>
      </p:sp>
    </p:spTree>
    <p:extLst>
      <p:ext uri="{BB962C8B-B14F-4D97-AF65-F5344CB8AC3E}">
        <p14:creationId xmlns:p14="http://schemas.microsoft.com/office/powerpoint/2010/main" val="2433057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wanted to follow the theme of robotic interaction using the powered wheelchair ARTA and the Microsoft Hololens</a:t>
            </a:r>
          </a:p>
          <a:p>
            <a:pPr marL="171450" indent="-171450">
              <a:buFont typeface="Arial" panose="020B0604020202020204" pitchFamily="34" charset="0"/>
              <a:buChar char="•"/>
            </a:pPr>
            <a:r>
              <a:rPr lang="en-US" dirty="0"/>
              <a:t>We also want to begin solving the problem of PWUs being afraid to navigate their devices in crowded areas.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project involved developing an augmented reality system using the Microsoft Hololens that assists powered wheelchair users in navigating around people in crowded areas.</a:t>
            </a:r>
          </a:p>
          <a:p>
            <a:pPr marL="171450" indent="-171450">
              <a:buFont typeface="Arial" panose="020B0604020202020204" pitchFamily="34" charset="0"/>
              <a:buChar char="•"/>
            </a:pPr>
            <a:r>
              <a:rPr lang="en-US" dirty="0"/>
              <a:t>We utilize the Hololens as a visual input to detect and determine the positions of people in the surroundings</a:t>
            </a:r>
          </a:p>
          <a:p>
            <a:pPr marL="171450" indent="-171450">
              <a:buFont typeface="Arial" panose="020B0604020202020204" pitchFamily="34" charset="0"/>
              <a:buChar char="•"/>
            </a:pPr>
            <a:r>
              <a:rPr lang="en-US" dirty="0"/>
              <a:t>Using these positions, we can then use the augmented reality capabilities of the Hololens to display information to the powered wheelchair user, such as their position and the direction they are walking in relative to the PWU</a:t>
            </a:r>
          </a:p>
          <a:p>
            <a:pPr marL="171450" indent="-171450">
              <a:buFont typeface="Arial" panose="020B0604020202020204" pitchFamily="34" charset="0"/>
              <a:buChar char="•"/>
            </a:pPr>
            <a:r>
              <a:rPr lang="en-US" dirty="0"/>
              <a:t>We also use the knowledge of their positions to provide a simple reactive control system that prevents collisions during manual control of the wheelchair, by manipulating the speed of the device.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A2E40C9-3351-4609-9BE8-D8FD7BF4DF1A}" type="slidenum">
              <a:rPr lang="en-US" smtClean="0"/>
              <a:t>5</a:t>
            </a:fld>
            <a:endParaRPr lang="en-US"/>
          </a:p>
        </p:txBody>
      </p:sp>
    </p:spTree>
    <p:extLst>
      <p:ext uri="{BB962C8B-B14F-4D97-AF65-F5344CB8AC3E}">
        <p14:creationId xmlns:p14="http://schemas.microsoft.com/office/powerpoint/2010/main" val="78612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Project is split into 3 separate systems, one on running on each device:</a:t>
            </a:r>
          </a:p>
          <a:p>
            <a:pPr marL="628650" lvl="1" indent="-171450">
              <a:buFont typeface="Arial" panose="020B0604020202020204" pitchFamily="34" charset="0"/>
              <a:buChar char="•"/>
            </a:pPr>
            <a:r>
              <a:rPr lang="en-US" dirty="0"/>
              <a:t>Hololens</a:t>
            </a:r>
          </a:p>
          <a:p>
            <a:pPr marL="1085850" lvl="2" indent="-171450">
              <a:buFont typeface="Arial" panose="020B0604020202020204" pitchFamily="34" charset="0"/>
              <a:buChar char="•"/>
            </a:pPr>
            <a:r>
              <a:rPr lang="en-US" dirty="0"/>
              <a:t>Captures the view the PWU has using front facing camera</a:t>
            </a:r>
          </a:p>
          <a:p>
            <a:pPr marL="1085850" lvl="2" indent="-171450">
              <a:buFont typeface="Arial" panose="020B0604020202020204" pitchFamily="34" charset="0"/>
              <a:buChar char="•"/>
            </a:pPr>
            <a:r>
              <a:rPr lang="en-US" dirty="0"/>
              <a:t>Maps the detected people in the surroundings</a:t>
            </a:r>
          </a:p>
          <a:p>
            <a:pPr marL="1085850" lvl="2" indent="-171450">
              <a:buFont typeface="Arial" panose="020B0604020202020204" pitchFamily="34" charset="0"/>
              <a:buChar char="•"/>
            </a:pPr>
            <a:r>
              <a:rPr lang="en-US" dirty="0"/>
              <a:t>Creates hologram visualizations</a:t>
            </a:r>
          </a:p>
          <a:p>
            <a:pPr marL="628650" lvl="1" indent="-171450">
              <a:buFont typeface="Arial" panose="020B0604020202020204" pitchFamily="34" charset="0"/>
              <a:buChar char="•"/>
            </a:pPr>
            <a:r>
              <a:rPr lang="en-US" dirty="0"/>
              <a:t>HDD (Human Detection &amp; Direction)</a:t>
            </a:r>
          </a:p>
          <a:p>
            <a:pPr marL="1085850" lvl="2" indent="-171450">
              <a:buFont typeface="Arial" panose="020B0604020202020204" pitchFamily="34" charset="0"/>
              <a:buChar char="•"/>
            </a:pPr>
            <a:r>
              <a:rPr lang="en-US" dirty="0"/>
              <a:t>Runs on a partner computer, receives frames from Hololens</a:t>
            </a:r>
          </a:p>
          <a:p>
            <a:pPr marL="1085850" lvl="2" indent="-171450">
              <a:buFont typeface="Arial" panose="020B0604020202020204" pitchFamily="34" charset="0"/>
              <a:buChar char="•"/>
            </a:pPr>
            <a:r>
              <a:rPr lang="en-US" dirty="0"/>
              <a:t>Processes frames by detecting people and direction relative to PWU</a:t>
            </a:r>
          </a:p>
          <a:p>
            <a:pPr marL="1085850" lvl="2" indent="-171450">
              <a:buFont typeface="Arial" panose="020B0604020202020204" pitchFamily="34" charset="0"/>
              <a:buChar char="•"/>
            </a:pPr>
            <a:r>
              <a:rPr lang="en-US" dirty="0"/>
              <a:t>Streams detections back to the Hololens</a:t>
            </a:r>
          </a:p>
          <a:p>
            <a:pPr marL="628650" lvl="1" indent="-171450">
              <a:buFont typeface="Arial" panose="020B0604020202020204" pitchFamily="34" charset="0"/>
              <a:buChar char="•"/>
            </a:pPr>
            <a:r>
              <a:rPr lang="en-US" dirty="0"/>
              <a:t>ARTA (Assistive Robotic Transport for Adults)</a:t>
            </a:r>
          </a:p>
          <a:p>
            <a:pPr marL="1085850" lvl="2" indent="-171450">
              <a:buFont typeface="Arial" panose="020B0604020202020204" pitchFamily="34" charset="0"/>
              <a:buChar char="•"/>
            </a:pPr>
            <a:r>
              <a:rPr lang="en-US" dirty="0"/>
              <a:t>PRL smart powered wheelchair</a:t>
            </a:r>
          </a:p>
          <a:p>
            <a:pPr marL="1085850" lvl="2" indent="-171450">
              <a:buFont typeface="Arial" panose="020B0604020202020204" pitchFamily="34" charset="0"/>
              <a:buChar char="•"/>
            </a:pPr>
            <a:r>
              <a:rPr lang="en-US" dirty="0"/>
              <a:t>PWU controls the wheelchair using joystick</a:t>
            </a:r>
          </a:p>
          <a:p>
            <a:pPr marL="1085850" lvl="2" indent="-171450">
              <a:buFont typeface="Arial" panose="020B0604020202020204" pitchFamily="34" charset="0"/>
              <a:buChar char="•"/>
            </a:pPr>
            <a:r>
              <a:rPr lang="en-US" dirty="0"/>
              <a:t>Receives control signals from Hololens to avoid collisions</a:t>
            </a:r>
          </a:p>
        </p:txBody>
      </p:sp>
      <p:sp>
        <p:nvSpPr>
          <p:cNvPr id="4" name="Slide Number Placeholder 3"/>
          <p:cNvSpPr>
            <a:spLocks noGrp="1"/>
          </p:cNvSpPr>
          <p:nvPr>
            <p:ph type="sldNum" sz="quarter" idx="5"/>
          </p:nvPr>
        </p:nvSpPr>
        <p:spPr/>
        <p:txBody>
          <a:bodyPr/>
          <a:lstStyle/>
          <a:p>
            <a:fld id="{AA2E40C9-3351-4609-9BE8-D8FD7BF4DF1A}" type="slidenum">
              <a:rPr lang="en-US" smtClean="0"/>
              <a:t>6</a:t>
            </a:fld>
            <a:endParaRPr lang="en-US"/>
          </a:p>
        </p:txBody>
      </p:sp>
    </p:spTree>
    <p:extLst>
      <p:ext uri="{BB962C8B-B14F-4D97-AF65-F5344CB8AC3E}">
        <p14:creationId xmlns:p14="http://schemas.microsoft.com/office/powerpoint/2010/main" val="377258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 PC has a GTX 1050Ti GPU</a:t>
            </a:r>
          </a:p>
          <a:p>
            <a:pPr marL="171450" indent="-171450">
              <a:buFont typeface="Arial" panose="020B0604020202020204" pitchFamily="34" charset="0"/>
              <a:buChar char="•"/>
            </a:pPr>
            <a:r>
              <a:rPr lang="en-US" dirty="0"/>
              <a:t>Receives captured frames from Hololens</a:t>
            </a:r>
          </a:p>
          <a:p>
            <a:pPr marL="171450" indent="-171450">
              <a:buFont typeface="Arial" panose="020B0604020202020204" pitchFamily="34" charset="0"/>
              <a:buChar char="•"/>
            </a:pPr>
            <a:r>
              <a:rPr lang="en-US" dirty="0"/>
              <a:t>Detects people, predicts bounding boxes</a:t>
            </a:r>
          </a:p>
          <a:p>
            <a:pPr marL="171450" indent="-171450">
              <a:buFont typeface="Arial" panose="020B0604020202020204" pitchFamily="34" charset="0"/>
              <a:buChar char="•"/>
            </a:pPr>
            <a:r>
              <a:rPr lang="en-US" dirty="0"/>
              <a:t>Bounding boxes are passed on</a:t>
            </a:r>
          </a:p>
          <a:p>
            <a:pPr marL="628650" lvl="1" indent="-171450">
              <a:buFont typeface="Arial" panose="020B0604020202020204" pitchFamily="34" charset="0"/>
              <a:buChar char="•"/>
            </a:pPr>
            <a:r>
              <a:rPr lang="en-US" dirty="0"/>
              <a:t>Assign a tracking identity</a:t>
            </a:r>
          </a:p>
          <a:p>
            <a:pPr marL="628650" lvl="1" indent="-171450">
              <a:buFont typeface="Arial" panose="020B0604020202020204" pitchFamily="34" charset="0"/>
              <a:buChar char="•"/>
            </a:pPr>
            <a:r>
              <a:rPr lang="en-US" dirty="0"/>
              <a:t>Determine if the person is facing towards/away from the PWU</a:t>
            </a:r>
          </a:p>
          <a:p>
            <a:pPr marL="171450" lvl="0" indent="-171450">
              <a:buFont typeface="Arial" panose="020B0604020202020204" pitchFamily="34" charset="0"/>
              <a:buChar char="•"/>
            </a:pPr>
            <a:r>
              <a:rPr lang="en-US" dirty="0"/>
              <a:t>Results are streamed over the network back to the Hololens</a:t>
            </a:r>
          </a:p>
        </p:txBody>
      </p:sp>
      <p:sp>
        <p:nvSpPr>
          <p:cNvPr id="4" name="Slide Number Placeholder 3"/>
          <p:cNvSpPr>
            <a:spLocks noGrp="1"/>
          </p:cNvSpPr>
          <p:nvPr>
            <p:ph type="sldNum" sz="quarter" idx="5"/>
          </p:nvPr>
        </p:nvSpPr>
        <p:spPr/>
        <p:txBody>
          <a:bodyPr/>
          <a:lstStyle/>
          <a:p>
            <a:fld id="{AA2E40C9-3351-4609-9BE8-D8FD7BF4DF1A}" type="slidenum">
              <a:rPr lang="en-US" smtClean="0"/>
              <a:t>11</a:t>
            </a:fld>
            <a:endParaRPr lang="en-US"/>
          </a:p>
        </p:txBody>
      </p:sp>
    </p:spTree>
    <p:extLst>
      <p:ext uri="{BB962C8B-B14F-4D97-AF65-F5344CB8AC3E}">
        <p14:creationId xmlns:p14="http://schemas.microsoft.com/office/powerpoint/2010/main" val="1207418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E40C9-3351-4609-9BE8-D8FD7BF4DF1A}" type="slidenum">
              <a:rPr lang="en-US" smtClean="0"/>
              <a:t>12</a:t>
            </a:fld>
            <a:endParaRPr lang="en-US"/>
          </a:p>
        </p:txBody>
      </p:sp>
    </p:spTree>
    <p:extLst>
      <p:ext uri="{BB962C8B-B14F-4D97-AF65-F5344CB8AC3E}">
        <p14:creationId xmlns:p14="http://schemas.microsoft.com/office/powerpoint/2010/main" val="4252493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E40C9-3351-4609-9BE8-D8FD7BF4DF1A}" type="slidenum">
              <a:rPr lang="en-US" smtClean="0"/>
              <a:t>13</a:t>
            </a:fld>
            <a:endParaRPr lang="en-US"/>
          </a:p>
        </p:txBody>
      </p:sp>
    </p:spTree>
    <p:extLst>
      <p:ext uri="{BB962C8B-B14F-4D97-AF65-F5344CB8AC3E}">
        <p14:creationId xmlns:p14="http://schemas.microsoft.com/office/powerpoint/2010/main" val="3997013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E40C9-3351-4609-9BE8-D8FD7BF4DF1A}" type="slidenum">
              <a:rPr lang="en-US" smtClean="0"/>
              <a:t>14</a:t>
            </a:fld>
            <a:endParaRPr lang="en-US"/>
          </a:p>
        </p:txBody>
      </p:sp>
    </p:spTree>
    <p:extLst>
      <p:ext uri="{BB962C8B-B14F-4D97-AF65-F5344CB8AC3E}">
        <p14:creationId xmlns:p14="http://schemas.microsoft.com/office/powerpoint/2010/main" val="2755248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C9F8AB-C11C-4A89-B972-F6FF9880C699}"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097D8-9686-4A3B-B1B3-E304AD2C239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238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C9F8AB-C11C-4A89-B972-F6FF9880C699}"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312399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C9F8AB-C11C-4A89-B972-F6FF9880C699}"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1326653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C9F8AB-C11C-4A89-B972-F6FF9880C699}"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3945396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C9F8AB-C11C-4A89-B972-F6FF9880C699}"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097D8-9686-4A3B-B1B3-E304AD2C239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337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C9F8AB-C11C-4A89-B972-F6FF9880C699}"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631329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C9F8AB-C11C-4A89-B972-F6FF9880C699}" type="datetimeFigureOut">
              <a:rPr lang="en-US" smtClean="0"/>
              <a:t>6/23/2019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451437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C9F8AB-C11C-4A89-B972-F6FF9880C699}" type="datetimeFigureOut">
              <a:rPr lang="en-US" smtClean="0"/>
              <a:t>6/23/2019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356860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EC9F8AB-C11C-4A89-B972-F6FF9880C699}" type="datetimeFigureOut">
              <a:rPr lang="en-US" smtClean="0"/>
              <a:t>6/23/2019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1264711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EC9F8AB-C11C-4A89-B972-F6FF9880C699}" type="datetimeFigureOut">
              <a:rPr lang="en-US" smtClean="0"/>
              <a:t>6/23/2019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34097D8-9686-4A3B-B1B3-E304AD2C2390}" type="slidenum">
              <a:rPr lang="en-US" smtClean="0"/>
              <a:t>‹#›</a:t>
            </a:fld>
            <a:endParaRPr lang="en-US"/>
          </a:p>
        </p:txBody>
      </p:sp>
    </p:spTree>
    <p:extLst>
      <p:ext uri="{BB962C8B-B14F-4D97-AF65-F5344CB8AC3E}">
        <p14:creationId xmlns:p14="http://schemas.microsoft.com/office/powerpoint/2010/main" val="1161669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C9F8AB-C11C-4A89-B972-F6FF9880C699}"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097D8-9686-4A3B-B1B3-E304AD2C2390}" type="slidenum">
              <a:rPr lang="en-US" smtClean="0"/>
              <a:t>‹#›</a:t>
            </a:fld>
            <a:endParaRPr lang="en-US"/>
          </a:p>
        </p:txBody>
      </p:sp>
    </p:spTree>
    <p:extLst>
      <p:ext uri="{BB962C8B-B14F-4D97-AF65-F5344CB8AC3E}">
        <p14:creationId xmlns:p14="http://schemas.microsoft.com/office/powerpoint/2010/main" val="3563686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EC9F8AB-C11C-4A89-B972-F6FF9880C699}" type="datetimeFigureOut">
              <a:rPr lang="en-US" smtClean="0"/>
              <a:t>6/23/2019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34097D8-9686-4A3B-B1B3-E304AD2C239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2726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B72CA-C415-4BBB-8316-F93D6F865626}"/>
              </a:ext>
            </a:extLst>
          </p:cNvPr>
          <p:cNvSpPr>
            <a:spLocks noGrp="1"/>
          </p:cNvSpPr>
          <p:nvPr>
            <p:ph type="ctrTitle"/>
          </p:nvPr>
        </p:nvSpPr>
        <p:spPr>
          <a:xfrm>
            <a:off x="1524000" y="922692"/>
            <a:ext cx="9144000" cy="1962772"/>
          </a:xfrm>
        </p:spPr>
        <p:txBody>
          <a:bodyPr>
            <a:noAutofit/>
          </a:bodyPr>
          <a:lstStyle/>
          <a:p>
            <a:pPr algn="ctr"/>
            <a:r>
              <a:rPr lang="en-US" sz="5400" dirty="0"/>
              <a:t>Augmented Reality-assisted Human Robot Interaction</a:t>
            </a:r>
          </a:p>
        </p:txBody>
      </p:sp>
      <p:sp>
        <p:nvSpPr>
          <p:cNvPr id="3" name="Subtitle 2">
            <a:extLst>
              <a:ext uri="{FF2B5EF4-FFF2-40B4-BE49-F238E27FC236}">
                <a16:creationId xmlns:a16="http://schemas.microsoft.com/office/drawing/2014/main" id="{BAE88570-98E9-4044-A869-F8A0C1E797D1}"/>
              </a:ext>
            </a:extLst>
          </p:cNvPr>
          <p:cNvSpPr>
            <a:spLocks noGrp="1"/>
          </p:cNvSpPr>
          <p:nvPr>
            <p:ph type="subTitle" idx="1"/>
          </p:nvPr>
        </p:nvSpPr>
        <p:spPr>
          <a:xfrm>
            <a:off x="3444737" y="4493105"/>
            <a:ext cx="5302526" cy="1655762"/>
          </a:xfrm>
        </p:spPr>
        <p:txBody>
          <a:bodyPr numCol="2">
            <a:normAutofit/>
          </a:bodyPr>
          <a:lstStyle/>
          <a:p>
            <a:pPr algn="l"/>
            <a:r>
              <a:rPr lang="en-US" sz="1200" b="1" dirty="0"/>
              <a:t>Student: </a:t>
            </a:r>
          </a:p>
          <a:p>
            <a:pPr algn="l"/>
            <a:r>
              <a:rPr lang="en-US" sz="1200" dirty="0"/>
              <a:t>Aufar P. Laksana</a:t>
            </a:r>
          </a:p>
          <a:p>
            <a:pPr algn="l"/>
            <a:endParaRPr lang="en-US" sz="1200" dirty="0"/>
          </a:p>
          <a:p>
            <a:pPr algn="l"/>
            <a:r>
              <a:rPr lang="en-US" sz="1200" b="1" dirty="0"/>
              <a:t>CID: </a:t>
            </a:r>
          </a:p>
          <a:p>
            <a:pPr algn="l"/>
            <a:r>
              <a:rPr lang="en-US" sz="1200" dirty="0"/>
              <a:t>01093575</a:t>
            </a:r>
          </a:p>
          <a:p>
            <a:pPr algn="r"/>
            <a:r>
              <a:rPr lang="en-US" sz="1200" b="1" dirty="0"/>
              <a:t>Project Supervisor: </a:t>
            </a:r>
          </a:p>
          <a:p>
            <a:pPr algn="r"/>
            <a:r>
              <a:rPr lang="en-US" sz="1200" dirty="0"/>
              <a:t>Professor Yiannis Demiris</a:t>
            </a:r>
          </a:p>
          <a:p>
            <a:pPr algn="r"/>
            <a:endParaRPr lang="en-US" sz="1200" dirty="0"/>
          </a:p>
          <a:p>
            <a:pPr algn="r"/>
            <a:r>
              <a:rPr lang="en-US" sz="1200" b="1" dirty="0"/>
              <a:t>Second Marker:</a:t>
            </a:r>
          </a:p>
          <a:p>
            <a:pPr algn="r"/>
            <a:r>
              <a:rPr lang="en-US" sz="1200" dirty="0"/>
              <a:t>Dr. Tae-</a:t>
            </a:r>
            <a:r>
              <a:rPr lang="en-US" sz="1200" dirty="0" err="1"/>
              <a:t>Kyun</a:t>
            </a:r>
            <a:r>
              <a:rPr lang="en-US" sz="1200" dirty="0"/>
              <a:t> Kim</a:t>
            </a:r>
          </a:p>
        </p:txBody>
      </p:sp>
      <p:sp>
        <p:nvSpPr>
          <p:cNvPr id="8" name="Subtitle 2">
            <a:extLst>
              <a:ext uri="{FF2B5EF4-FFF2-40B4-BE49-F238E27FC236}">
                <a16:creationId xmlns:a16="http://schemas.microsoft.com/office/drawing/2014/main" id="{B025C449-BAE8-4591-B905-F70A6D01B6FA}"/>
              </a:ext>
            </a:extLst>
          </p:cNvPr>
          <p:cNvSpPr txBox="1">
            <a:spLocks/>
          </p:cNvSpPr>
          <p:nvPr/>
        </p:nvSpPr>
        <p:spPr>
          <a:xfrm>
            <a:off x="3444737" y="3228271"/>
            <a:ext cx="5302526" cy="922026"/>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Final Year Project Presentation</a:t>
            </a:r>
          </a:p>
          <a:p>
            <a:r>
              <a:rPr lang="en-US" dirty="0"/>
              <a:t>Monday 24</a:t>
            </a:r>
            <a:r>
              <a:rPr lang="en-US" baseline="30000" dirty="0"/>
              <a:t>th</a:t>
            </a:r>
            <a:r>
              <a:rPr lang="en-US" dirty="0"/>
              <a:t> June 2019</a:t>
            </a:r>
          </a:p>
        </p:txBody>
      </p:sp>
      <p:pic>
        <p:nvPicPr>
          <p:cNvPr id="10" name="Picture 9" descr="A close up of a sign&#10;&#10;Description automatically generated">
            <a:extLst>
              <a:ext uri="{FF2B5EF4-FFF2-40B4-BE49-F238E27FC236}">
                <a16:creationId xmlns:a16="http://schemas.microsoft.com/office/drawing/2014/main" id="{435583AC-5442-47F9-8198-5299EC679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71" y="269712"/>
            <a:ext cx="2609126" cy="686934"/>
          </a:xfrm>
          <a:prstGeom prst="rect">
            <a:avLst/>
          </a:prstGeom>
        </p:spPr>
      </p:pic>
    </p:spTree>
    <p:extLst>
      <p:ext uri="{BB962C8B-B14F-4D97-AF65-F5344CB8AC3E}">
        <p14:creationId xmlns:p14="http://schemas.microsoft.com/office/powerpoint/2010/main" val="301166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9C55-6D1C-42FE-BEDC-4F71DEC6C932}"/>
              </a:ext>
            </a:extLst>
          </p:cNvPr>
          <p:cNvSpPr>
            <a:spLocks noGrp="1"/>
          </p:cNvSpPr>
          <p:nvPr>
            <p:ph type="title"/>
          </p:nvPr>
        </p:nvSpPr>
        <p:spPr/>
        <p:txBody>
          <a:bodyPr/>
          <a:lstStyle/>
          <a:p>
            <a:r>
              <a:rPr lang="en-US" dirty="0"/>
              <a:t>Node View</a:t>
            </a:r>
          </a:p>
        </p:txBody>
      </p:sp>
      <p:pic>
        <p:nvPicPr>
          <p:cNvPr id="5" name="Content Placeholder 4">
            <a:extLst>
              <a:ext uri="{FF2B5EF4-FFF2-40B4-BE49-F238E27FC236}">
                <a16:creationId xmlns:a16="http://schemas.microsoft.com/office/drawing/2014/main" id="{8D55985F-3DCC-4F24-8623-A4FC8FAE42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6205" y="2272528"/>
            <a:ext cx="7699915" cy="3170195"/>
          </a:xfrm>
        </p:spPr>
      </p:pic>
      <p:sp>
        <p:nvSpPr>
          <p:cNvPr id="6" name="Rectangle 5">
            <a:extLst>
              <a:ext uri="{FF2B5EF4-FFF2-40B4-BE49-F238E27FC236}">
                <a16:creationId xmlns:a16="http://schemas.microsoft.com/office/drawing/2014/main" id="{19FA67F1-CE59-488E-93BF-264F33649846}"/>
              </a:ext>
            </a:extLst>
          </p:cNvPr>
          <p:cNvSpPr/>
          <p:nvPr/>
        </p:nvSpPr>
        <p:spPr>
          <a:xfrm>
            <a:off x="7886700" y="2272528"/>
            <a:ext cx="2438400" cy="346152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92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94F2-F135-4810-942E-ABD248C53F90}"/>
              </a:ext>
            </a:extLst>
          </p:cNvPr>
          <p:cNvSpPr>
            <a:spLocks noGrp="1"/>
          </p:cNvSpPr>
          <p:nvPr>
            <p:ph type="title"/>
          </p:nvPr>
        </p:nvSpPr>
        <p:spPr/>
        <p:txBody>
          <a:bodyPr/>
          <a:lstStyle/>
          <a:p>
            <a:r>
              <a:rPr lang="en-US" dirty="0"/>
              <a:t>HDD: Human Detection &amp; Direction</a:t>
            </a:r>
          </a:p>
        </p:txBody>
      </p:sp>
      <p:pic>
        <p:nvPicPr>
          <p:cNvPr id="5" name="Content Placeholder 4" descr="A picture containing indoor, screenshot&#10;&#10;Description automatically generated">
            <a:extLst>
              <a:ext uri="{FF2B5EF4-FFF2-40B4-BE49-F238E27FC236}">
                <a16:creationId xmlns:a16="http://schemas.microsoft.com/office/drawing/2014/main" id="{53C99285-12E0-48C2-9656-A3DFCFD5BD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6567" y="1866569"/>
            <a:ext cx="8698865" cy="4022725"/>
          </a:xfrm>
        </p:spPr>
      </p:pic>
    </p:spTree>
    <p:extLst>
      <p:ext uri="{BB962C8B-B14F-4D97-AF65-F5344CB8AC3E}">
        <p14:creationId xmlns:p14="http://schemas.microsoft.com/office/powerpoint/2010/main" val="2694977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BA7C-BA0B-420A-A9AE-1FD61AC4A305}"/>
              </a:ext>
            </a:extLst>
          </p:cNvPr>
          <p:cNvSpPr>
            <a:spLocks noGrp="1"/>
          </p:cNvSpPr>
          <p:nvPr>
            <p:ph type="title"/>
          </p:nvPr>
        </p:nvSpPr>
        <p:spPr/>
        <p:txBody>
          <a:bodyPr/>
          <a:lstStyle/>
          <a:p>
            <a:r>
              <a:rPr lang="en-US" dirty="0"/>
              <a:t>HDD: Object Detector - YOLO</a:t>
            </a:r>
          </a:p>
        </p:txBody>
      </p:sp>
      <p:sp>
        <p:nvSpPr>
          <p:cNvPr id="3" name="Content Placeholder 2">
            <a:extLst>
              <a:ext uri="{FF2B5EF4-FFF2-40B4-BE49-F238E27FC236}">
                <a16:creationId xmlns:a16="http://schemas.microsoft.com/office/drawing/2014/main" id="{27FC5F41-82A1-468F-AD7F-F6E9E53BEB8D}"/>
              </a:ext>
            </a:extLst>
          </p:cNvPr>
          <p:cNvSpPr>
            <a:spLocks noGrp="1"/>
          </p:cNvSpPr>
          <p:nvPr>
            <p:ph idx="1"/>
          </p:nvPr>
        </p:nvSpPr>
        <p:spPr>
          <a:xfrm>
            <a:off x="1097280" y="1845734"/>
            <a:ext cx="6713220" cy="4023360"/>
          </a:xfrm>
        </p:spPr>
        <p:txBody>
          <a:bodyPr/>
          <a:lstStyle/>
          <a:p>
            <a:pPr>
              <a:buFont typeface="Arial" panose="020B0604020202020204" pitchFamily="34" charset="0"/>
              <a:buChar char="•"/>
            </a:pPr>
            <a:r>
              <a:rPr lang="en-US" dirty="0"/>
              <a:t>You Only Look Once (YOLO) Object Detector [4]</a:t>
            </a:r>
          </a:p>
          <a:p>
            <a:pPr lvl="1">
              <a:buFont typeface="Arial" panose="020B0604020202020204" pitchFamily="34" charset="0"/>
              <a:buChar char="•"/>
            </a:pPr>
            <a:r>
              <a:rPr lang="en-US" dirty="0"/>
              <a:t>Exhaustively searches an image and predicts bounding box and class for each grid cell.</a:t>
            </a:r>
          </a:p>
          <a:p>
            <a:pPr lvl="1">
              <a:buFont typeface="Arial" panose="020B0604020202020204" pitchFamily="34" charset="0"/>
              <a:buChar char="•"/>
            </a:pPr>
            <a:r>
              <a:rPr lang="en-US" dirty="0"/>
              <a:t>Runs on Darknet NN framework.</a:t>
            </a:r>
          </a:p>
          <a:p>
            <a:pPr>
              <a:buFont typeface="Arial" panose="020B0604020202020204" pitchFamily="34" charset="0"/>
              <a:buChar char="•"/>
            </a:pPr>
            <a:r>
              <a:rPr lang="en-US" dirty="0"/>
              <a:t>We use the Robotic Operating System (ROS) as a means of communication between devices.</a:t>
            </a:r>
          </a:p>
          <a:p>
            <a:pPr lvl="1">
              <a:buFont typeface="Arial" panose="020B0604020202020204" pitchFamily="34" charset="0"/>
              <a:buChar char="•"/>
            </a:pPr>
            <a:r>
              <a:rPr lang="en-US" dirty="0"/>
              <a:t>Had to port Darknet into ROS as a package to receive camera frames from Hololens.</a:t>
            </a:r>
          </a:p>
          <a:p>
            <a:pPr lvl="1">
              <a:buFont typeface="Arial" panose="020B0604020202020204" pitchFamily="34" charset="0"/>
              <a:buChar char="•"/>
            </a:pPr>
            <a:r>
              <a:rPr lang="en-US" dirty="0"/>
              <a:t>Writing Python wrappers around Darknet C code for ROS integration.</a:t>
            </a:r>
          </a:p>
          <a:p>
            <a:pPr>
              <a:buFont typeface="Arial" panose="020B0604020202020204" pitchFamily="34" charset="0"/>
              <a:buChar char="•"/>
            </a:pPr>
            <a:r>
              <a:rPr lang="en-US" dirty="0"/>
              <a:t>Trained YOLOv3-Tiny on a pedestrian detection dataset.</a:t>
            </a:r>
          </a:p>
          <a:p>
            <a:pPr lvl="1">
              <a:buFont typeface="Arial" panose="020B0604020202020204" pitchFamily="34" charset="0"/>
              <a:buChar char="•"/>
            </a:pPr>
            <a:r>
              <a:rPr lang="en-US" dirty="0" err="1"/>
              <a:t>CrowdHuman</a:t>
            </a:r>
            <a:r>
              <a:rPr lang="en-US" dirty="0"/>
              <a:t> Dataset [5]</a:t>
            </a:r>
          </a:p>
        </p:txBody>
      </p:sp>
      <p:sp>
        <p:nvSpPr>
          <p:cNvPr id="4" name="Rectangle 3">
            <a:extLst>
              <a:ext uri="{FF2B5EF4-FFF2-40B4-BE49-F238E27FC236}">
                <a16:creationId xmlns:a16="http://schemas.microsoft.com/office/drawing/2014/main" id="{BD19C697-0F02-45E6-A7E7-A06A6DE00B98}"/>
              </a:ext>
            </a:extLst>
          </p:cNvPr>
          <p:cNvSpPr/>
          <p:nvPr/>
        </p:nvSpPr>
        <p:spPr>
          <a:xfrm>
            <a:off x="485596" y="5869094"/>
            <a:ext cx="5842634" cy="307777"/>
          </a:xfrm>
          <a:prstGeom prst="rect">
            <a:avLst/>
          </a:prstGeom>
        </p:spPr>
        <p:txBody>
          <a:bodyPr wrap="square">
            <a:spAutoFit/>
          </a:bodyPr>
          <a:lstStyle/>
          <a:p>
            <a:r>
              <a:rPr lang="en-US" sz="700" dirty="0"/>
              <a:t>[4] Joseph Redmon, Santosh Kumar </a:t>
            </a:r>
            <a:r>
              <a:rPr lang="en-US" sz="700" dirty="0" err="1"/>
              <a:t>Divvala</a:t>
            </a:r>
            <a:r>
              <a:rPr lang="en-US" sz="700" dirty="0"/>
              <a:t>, Ross B. </a:t>
            </a:r>
            <a:r>
              <a:rPr lang="en-US" sz="700" dirty="0" err="1"/>
              <a:t>Girshick</a:t>
            </a:r>
            <a:r>
              <a:rPr lang="en-US" sz="700" dirty="0"/>
              <a:t>, and Ali Farhadi. You only look once: Unified, real-time object detection.</a:t>
            </a:r>
          </a:p>
          <a:p>
            <a:r>
              <a:rPr lang="en-US" sz="700" dirty="0"/>
              <a:t>[5] Shuai Shao, </a:t>
            </a:r>
            <a:r>
              <a:rPr lang="en-US" sz="700" dirty="0" err="1"/>
              <a:t>Zijian</a:t>
            </a:r>
            <a:r>
              <a:rPr lang="en-US" sz="700" dirty="0"/>
              <a:t> Zhao, </a:t>
            </a:r>
            <a:r>
              <a:rPr lang="en-US" sz="700" dirty="0" err="1"/>
              <a:t>Boxun</a:t>
            </a:r>
            <a:r>
              <a:rPr lang="en-US" sz="700" dirty="0"/>
              <a:t> Li, </a:t>
            </a:r>
            <a:r>
              <a:rPr lang="en-US" sz="700" dirty="0" err="1"/>
              <a:t>Tete</a:t>
            </a:r>
            <a:r>
              <a:rPr lang="en-US" sz="700" dirty="0"/>
              <a:t> Xiao, Gang Yu, </a:t>
            </a:r>
            <a:r>
              <a:rPr lang="en-US" sz="700" dirty="0" err="1"/>
              <a:t>Xiangyu</a:t>
            </a:r>
            <a:r>
              <a:rPr lang="en-US" sz="700" dirty="0"/>
              <a:t> Zhang, and Jian Sun. </a:t>
            </a:r>
            <a:r>
              <a:rPr lang="en-US" sz="700" dirty="0" err="1"/>
              <a:t>Crowdhuman</a:t>
            </a:r>
            <a:r>
              <a:rPr lang="en-US" sz="700" dirty="0"/>
              <a:t>: A benchmark for detecting human in a crowd.</a:t>
            </a:r>
          </a:p>
        </p:txBody>
      </p:sp>
      <p:pic>
        <p:nvPicPr>
          <p:cNvPr id="6" name="Picture 5" descr="A person standing in a room&#10;&#10;Description automatically generated">
            <a:extLst>
              <a:ext uri="{FF2B5EF4-FFF2-40B4-BE49-F238E27FC236}">
                <a16:creationId xmlns:a16="http://schemas.microsoft.com/office/drawing/2014/main" id="{66FD2F82-F34E-4B8F-B33D-F6E008BCA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3143" y="1845734"/>
            <a:ext cx="2200847" cy="2310584"/>
          </a:xfrm>
          <a:prstGeom prst="rect">
            <a:avLst/>
          </a:prstGeom>
        </p:spPr>
      </p:pic>
      <p:pic>
        <p:nvPicPr>
          <p:cNvPr id="2050" name="Picture 2" descr="Image result for ros logo">
            <a:extLst>
              <a:ext uri="{FF2B5EF4-FFF2-40B4-BE49-F238E27FC236}">
                <a16:creationId xmlns:a16="http://schemas.microsoft.com/office/drawing/2014/main" id="{3442C455-94BF-459D-8766-13C8CE06C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3142" y="4523048"/>
            <a:ext cx="2200847" cy="586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054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4C7D0-1F34-4F8F-B859-58097ED1534E}"/>
              </a:ext>
            </a:extLst>
          </p:cNvPr>
          <p:cNvSpPr>
            <a:spLocks noGrp="1"/>
          </p:cNvSpPr>
          <p:nvPr>
            <p:ph type="title"/>
          </p:nvPr>
        </p:nvSpPr>
        <p:spPr>
          <a:xfrm>
            <a:off x="7859485" y="634946"/>
            <a:ext cx="3690257" cy="1450757"/>
          </a:xfrm>
        </p:spPr>
        <p:txBody>
          <a:bodyPr>
            <a:normAutofit/>
          </a:bodyPr>
          <a:lstStyle/>
          <a:p>
            <a:r>
              <a:rPr lang="en-US" sz="4400"/>
              <a:t>HDD: Object Detector - YOLO</a:t>
            </a:r>
          </a:p>
        </p:txBody>
      </p:sp>
      <p:pic>
        <p:nvPicPr>
          <p:cNvPr id="4" name="Picture 3" descr="A picture containing building, floor, indoor&#10;&#10;Description automatically generated">
            <a:extLst>
              <a:ext uri="{FF2B5EF4-FFF2-40B4-BE49-F238E27FC236}">
                <a16:creationId xmlns:a16="http://schemas.microsoft.com/office/drawing/2014/main" id="{AFC2723B-4EC7-48B0-A84F-A973201D6683}"/>
              </a:ext>
            </a:extLst>
          </p:cNvPr>
          <p:cNvPicPr>
            <a:picLocks noChangeAspect="1"/>
          </p:cNvPicPr>
          <p:nvPr/>
        </p:nvPicPr>
        <p:blipFill rotWithShape="1">
          <a:blip r:embed="rId3">
            <a:extLst>
              <a:ext uri="{28A0092B-C50C-407E-A947-70E740481C1C}">
                <a14:useLocalDpi xmlns:a14="http://schemas.microsoft.com/office/drawing/2010/main" val="0"/>
              </a:ext>
            </a:extLst>
          </a:blip>
          <a:srcRect l="25341" r="1197"/>
          <a:stretch/>
        </p:blipFill>
        <p:spPr>
          <a:xfrm>
            <a:off x="633999" y="640081"/>
            <a:ext cx="6909801" cy="5314406"/>
          </a:xfrm>
          <a:prstGeom prst="rect">
            <a:avLst/>
          </a:prstGeom>
        </p:spPr>
      </p:pic>
      <p:cxnSp>
        <p:nvCxnSpPr>
          <p:cNvPr id="11" name="Straight Connector 10">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345966-ACC6-4728-8E79-BF3695BEAF82}"/>
              </a:ext>
            </a:extLst>
          </p:cNvPr>
          <p:cNvSpPr>
            <a:spLocks noGrp="1"/>
          </p:cNvSpPr>
          <p:nvPr>
            <p:ph idx="1"/>
          </p:nvPr>
        </p:nvSpPr>
        <p:spPr>
          <a:xfrm>
            <a:off x="7859485" y="2198914"/>
            <a:ext cx="3690257" cy="3670180"/>
          </a:xfrm>
        </p:spPr>
        <p:txBody>
          <a:bodyPr>
            <a:normAutofit/>
          </a:bodyPr>
          <a:lstStyle/>
          <a:p>
            <a:pPr>
              <a:buFont typeface="Arial" panose="020B0604020202020204" pitchFamily="34" charset="0"/>
              <a:buChar char="•"/>
            </a:pPr>
            <a:r>
              <a:rPr lang="en-US" dirty="0"/>
              <a:t>Recorded test videos using Hololens around Imperial College Campus.</a:t>
            </a:r>
          </a:p>
          <a:p>
            <a:pPr lvl="1">
              <a:buFont typeface="Arial" panose="020B0604020202020204" pitchFamily="34" charset="0"/>
              <a:buChar char="•"/>
            </a:pPr>
            <a:r>
              <a:rPr lang="en-US" dirty="0"/>
              <a:t>Videos were recorded while moving.</a:t>
            </a:r>
          </a:p>
          <a:p>
            <a:pPr>
              <a:buFont typeface="Arial" panose="020B0604020202020204" pitchFamily="34" charset="0"/>
              <a:buChar char="•"/>
            </a:pPr>
            <a:r>
              <a:rPr lang="en-US" dirty="0"/>
              <a:t>Improvements:</a:t>
            </a:r>
          </a:p>
          <a:p>
            <a:pPr lvl="1">
              <a:buFont typeface="Arial" panose="020B0604020202020204" pitchFamily="34" charset="0"/>
              <a:buChar char="•"/>
            </a:pPr>
            <a:r>
              <a:rPr lang="en-US" dirty="0"/>
              <a:t>Better detection of people</a:t>
            </a:r>
          </a:p>
          <a:p>
            <a:pPr lvl="2">
              <a:buFont typeface="Arial" panose="020B0604020202020204" pitchFamily="34" charset="0"/>
              <a:buChar char="•"/>
            </a:pPr>
            <a:r>
              <a:rPr lang="en-US" dirty="0"/>
              <a:t>At range</a:t>
            </a:r>
          </a:p>
          <a:p>
            <a:pPr lvl="2">
              <a:buFont typeface="Arial" panose="020B0604020202020204" pitchFamily="34" charset="0"/>
              <a:buChar char="•"/>
            </a:pPr>
            <a:r>
              <a:rPr lang="en-US" dirty="0"/>
              <a:t>Occlusions</a:t>
            </a:r>
          </a:p>
          <a:p>
            <a:pPr lvl="1">
              <a:buFont typeface="Arial" panose="020B0604020202020204" pitchFamily="34" charset="0"/>
              <a:buChar char="•"/>
            </a:pPr>
            <a:r>
              <a:rPr lang="en-US" dirty="0"/>
              <a:t>Head detection</a:t>
            </a:r>
          </a:p>
          <a:p>
            <a:pPr lvl="2">
              <a:buFont typeface="Arial" panose="020B0604020202020204" pitchFamily="34" charset="0"/>
              <a:buChar char="•"/>
            </a:pPr>
            <a:r>
              <a:rPr lang="en-US" dirty="0"/>
              <a:t>Direction prediction using head pose estimation.</a:t>
            </a:r>
          </a:p>
        </p:txBody>
      </p:sp>
      <p:sp>
        <p:nvSpPr>
          <p:cNvPr id="13" name="Rectangle 12">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79943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DD09657-6E8B-493B-8148-1635A67CA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188EE4A-3FF8-4DFE-B55B-2DB306ADBEBB}"/>
              </a:ext>
            </a:extLst>
          </p:cNvPr>
          <p:cNvSpPr>
            <a:spLocks noGrp="1"/>
          </p:cNvSpPr>
          <p:nvPr>
            <p:ph type="title"/>
          </p:nvPr>
        </p:nvSpPr>
        <p:spPr>
          <a:xfrm>
            <a:off x="5144679" y="634946"/>
            <a:ext cx="6405063" cy="1450757"/>
          </a:xfrm>
        </p:spPr>
        <p:txBody>
          <a:bodyPr>
            <a:normAutofit/>
          </a:bodyPr>
          <a:lstStyle/>
          <a:p>
            <a:r>
              <a:rPr lang="en-US" dirty="0"/>
              <a:t>HDD: YACHT Tracking &amp; Direction</a:t>
            </a:r>
          </a:p>
        </p:txBody>
      </p:sp>
      <p:cxnSp>
        <p:nvCxnSpPr>
          <p:cNvPr id="35" name="Straight Connector 34">
            <a:extLst>
              <a:ext uri="{FF2B5EF4-FFF2-40B4-BE49-F238E27FC236}">
                <a16:creationId xmlns:a16="http://schemas.microsoft.com/office/drawing/2014/main" id="{9C94776E-C7B9-4678-9182-5E90ED808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94DE185F-95AA-4DD5-BA4B-0CED3D02E25B}"/>
              </a:ext>
            </a:extLst>
          </p:cNvPr>
          <p:cNvSpPr>
            <a:spLocks noGrp="1"/>
          </p:cNvSpPr>
          <p:nvPr>
            <p:ph idx="1"/>
          </p:nvPr>
        </p:nvSpPr>
        <p:spPr>
          <a:xfrm>
            <a:off x="5144679" y="2198913"/>
            <a:ext cx="6405063" cy="3843293"/>
          </a:xfrm>
        </p:spPr>
        <p:txBody>
          <a:bodyPr>
            <a:normAutofit fontScale="92500" lnSpcReduction="10000"/>
          </a:bodyPr>
          <a:lstStyle/>
          <a:p>
            <a:pPr>
              <a:buFont typeface="Arial" panose="020B0604020202020204" pitchFamily="34" charset="0"/>
              <a:buChar char="•"/>
            </a:pPr>
            <a:r>
              <a:rPr lang="en-US" sz="1700" dirty="0"/>
              <a:t>Developed the Yet Another </a:t>
            </a:r>
            <a:r>
              <a:rPr lang="en-US" sz="1700" dirty="0" err="1"/>
              <a:t>CrowdHuman</a:t>
            </a:r>
            <a:r>
              <a:rPr lang="en-US" sz="1700" dirty="0"/>
              <a:t> Tracker (YACHT) ROS Package.</a:t>
            </a:r>
          </a:p>
          <a:p>
            <a:pPr>
              <a:buFont typeface="Arial" panose="020B0604020202020204" pitchFamily="34" charset="0"/>
              <a:buChar char="•"/>
            </a:pPr>
            <a:r>
              <a:rPr lang="en-US" sz="1700" dirty="0"/>
              <a:t>The ROS nodes consume bounding box detections from YOLO object detector node.</a:t>
            </a:r>
          </a:p>
          <a:p>
            <a:pPr>
              <a:buFont typeface="Arial" panose="020B0604020202020204" pitchFamily="34" charset="0"/>
              <a:buChar char="•"/>
            </a:pPr>
            <a:r>
              <a:rPr lang="en-US" sz="1700" dirty="0"/>
              <a:t>Deep SORT Object Tracking [6]</a:t>
            </a:r>
          </a:p>
          <a:p>
            <a:pPr lvl="1">
              <a:buFont typeface="Arial" panose="020B0604020202020204" pitchFamily="34" charset="0"/>
              <a:buChar char="•"/>
            </a:pPr>
            <a:r>
              <a:rPr lang="en-US" sz="1700" dirty="0"/>
              <a:t>Based off the Simple Online Real Time Tracking algorithm that uses an Intersection-Over-Union metric to compare bounding boxes.</a:t>
            </a:r>
          </a:p>
          <a:p>
            <a:pPr lvl="1">
              <a:buFont typeface="Arial" panose="020B0604020202020204" pitchFamily="34" charset="0"/>
              <a:buChar char="•"/>
            </a:pPr>
            <a:r>
              <a:rPr lang="en-US" sz="1700" dirty="0"/>
              <a:t>Deep network calculates a feature vector of the bounding box and finds matches by Nearest Neighbor comparison.</a:t>
            </a:r>
          </a:p>
          <a:p>
            <a:pPr>
              <a:buFont typeface="Arial" panose="020B0604020202020204" pitchFamily="34" charset="0"/>
              <a:buChar char="•"/>
            </a:pPr>
            <a:r>
              <a:rPr lang="en-US" sz="1700" dirty="0" err="1"/>
              <a:t>OpenPose</a:t>
            </a:r>
            <a:r>
              <a:rPr lang="en-US" sz="1700" dirty="0"/>
              <a:t> Body Pose Estimation [7]</a:t>
            </a:r>
          </a:p>
          <a:p>
            <a:pPr lvl="1">
              <a:buFont typeface="Arial" panose="020B0604020202020204" pitchFamily="34" charset="0"/>
              <a:buChar char="•"/>
            </a:pPr>
            <a:r>
              <a:rPr lang="en-US" sz="1700" dirty="0"/>
              <a:t>Why Body Pose estimation?</a:t>
            </a:r>
          </a:p>
          <a:p>
            <a:pPr lvl="1">
              <a:buFont typeface="Arial" panose="020B0604020202020204" pitchFamily="34" charset="0"/>
              <a:buChar char="•"/>
            </a:pPr>
            <a:r>
              <a:rPr lang="en-US" sz="1700" dirty="0"/>
              <a:t>Used to determine if a person is walking towards/away from the camera.</a:t>
            </a:r>
          </a:p>
          <a:p>
            <a:pPr>
              <a:buFont typeface="Arial" panose="020B0604020202020204" pitchFamily="34" charset="0"/>
              <a:buChar char="•"/>
            </a:pPr>
            <a:r>
              <a:rPr lang="en-US" sz="1900" dirty="0"/>
              <a:t>Tracking ID / Direction + Bounding Box streamed over network to Hololens </a:t>
            </a:r>
          </a:p>
          <a:p>
            <a:pPr lvl="1">
              <a:buFont typeface="Arial" panose="020B0604020202020204" pitchFamily="34" charset="0"/>
              <a:buChar char="•"/>
            </a:pPr>
            <a:endParaRPr lang="en-US" sz="1700" dirty="0"/>
          </a:p>
        </p:txBody>
      </p:sp>
      <p:sp>
        <p:nvSpPr>
          <p:cNvPr id="37" name="Rectangle 36">
            <a:extLst>
              <a:ext uri="{FF2B5EF4-FFF2-40B4-BE49-F238E27FC236}">
                <a16:creationId xmlns:a16="http://schemas.microsoft.com/office/drawing/2014/main" id="{80E1DFBE-66AE-426B-A6CB-CF383FACB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78252FE2-D64D-4664-9969-5169BD802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9" name="Picture 28">
            <a:extLst>
              <a:ext uri="{FF2B5EF4-FFF2-40B4-BE49-F238E27FC236}">
                <a16:creationId xmlns:a16="http://schemas.microsoft.com/office/drawing/2014/main" id="{291F2A37-DF58-4904-80F4-0C6D60C0B15F}"/>
              </a:ext>
            </a:extLst>
          </p:cNvPr>
          <p:cNvPicPr>
            <a:picLocks noChangeAspect="1"/>
          </p:cNvPicPr>
          <p:nvPr/>
        </p:nvPicPr>
        <p:blipFill rotWithShape="1">
          <a:blip r:embed="rId3">
            <a:extLst>
              <a:ext uri="{28A0092B-C50C-407E-A947-70E740481C1C}">
                <a14:useLocalDpi xmlns:a14="http://schemas.microsoft.com/office/drawing/2010/main" val="0"/>
              </a:ext>
            </a:extLst>
          </a:blip>
          <a:srcRect r="-1" b="2335"/>
          <a:stretch/>
        </p:blipFill>
        <p:spPr>
          <a:xfrm>
            <a:off x="633997" y="3218100"/>
            <a:ext cx="1964427" cy="2558041"/>
          </a:xfrm>
          <a:prstGeom prst="rect">
            <a:avLst/>
          </a:prstGeom>
        </p:spPr>
      </p:pic>
      <p:pic>
        <p:nvPicPr>
          <p:cNvPr id="30" name="Picture 29">
            <a:extLst>
              <a:ext uri="{FF2B5EF4-FFF2-40B4-BE49-F238E27FC236}">
                <a16:creationId xmlns:a16="http://schemas.microsoft.com/office/drawing/2014/main" id="{4E66F7C3-E869-4A06-BA33-D73630B7C9B3}"/>
              </a:ext>
            </a:extLst>
          </p:cNvPr>
          <p:cNvPicPr>
            <a:picLocks noChangeAspect="1"/>
          </p:cNvPicPr>
          <p:nvPr/>
        </p:nvPicPr>
        <p:blipFill rotWithShape="1">
          <a:blip r:embed="rId4">
            <a:extLst>
              <a:ext uri="{28A0092B-C50C-407E-A947-70E740481C1C}">
                <a14:useLocalDpi xmlns:a14="http://schemas.microsoft.com/office/drawing/2010/main" val="0"/>
              </a:ext>
            </a:extLst>
          </a:blip>
          <a:srcRect r="-1" b="2335"/>
          <a:stretch/>
        </p:blipFill>
        <p:spPr>
          <a:xfrm>
            <a:off x="2689863" y="3218101"/>
            <a:ext cx="1964428" cy="2558039"/>
          </a:xfrm>
          <a:prstGeom prst="rect">
            <a:avLst/>
          </a:prstGeom>
        </p:spPr>
      </p:pic>
      <p:pic>
        <p:nvPicPr>
          <p:cNvPr id="31" name="Picture 30" descr="A picture containing building, floor, outdoor&#10;&#10;Description automatically generated">
            <a:extLst>
              <a:ext uri="{FF2B5EF4-FFF2-40B4-BE49-F238E27FC236}">
                <a16:creationId xmlns:a16="http://schemas.microsoft.com/office/drawing/2014/main" id="{5D72ADCC-3C9E-46CE-AC19-0B26EE004EC1}"/>
              </a:ext>
            </a:extLst>
          </p:cNvPr>
          <p:cNvPicPr>
            <a:picLocks noChangeAspect="1"/>
          </p:cNvPicPr>
          <p:nvPr/>
        </p:nvPicPr>
        <p:blipFill rotWithShape="1">
          <a:blip r:embed="rId5">
            <a:extLst>
              <a:ext uri="{28A0092B-C50C-407E-A947-70E740481C1C}">
                <a14:useLocalDpi xmlns:a14="http://schemas.microsoft.com/office/drawing/2010/main" val="0"/>
              </a:ext>
            </a:extLst>
          </a:blip>
          <a:srcRect t="6378" r="3" b="12046"/>
          <a:stretch/>
        </p:blipFill>
        <p:spPr>
          <a:xfrm>
            <a:off x="633997" y="595864"/>
            <a:ext cx="4020296" cy="2476136"/>
          </a:xfrm>
          <a:prstGeom prst="rect">
            <a:avLst/>
          </a:prstGeom>
        </p:spPr>
      </p:pic>
      <p:sp>
        <p:nvSpPr>
          <p:cNvPr id="32" name="Rectangle 31">
            <a:extLst>
              <a:ext uri="{FF2B5EF4-FFF2-40B4-BE49-F238E27FC236}">
                <a16:creationId xmlns:a16="http://schemas.microsoft.com/office/drawing/2014/main" id="{86DDD1A6-E785-4AF8-8640-332A903BFE6C}"/>
              </a:ext>
            </a:extLst>
          </p:cNvPr>
          <p:cNvSpPr/>
          <p:nvPr/>
        </p:nvSpPr>
        <p:spPr>
          <a:xfrm>
            <a:off x="485596" y="5869094"/>
            <a:ext cx="4168695" cy="523220"/>
          </a:xfrm>
          <a:prstGeom prst="rect">
            <a:avLst/>
          </a:prstGeom>
        </p:spPr>
        <p:txBody>
          <a:bodyPr wrap="square">
            <a:spAutoFit/>
          </a:bodyPr>
          <a:lstStyle/>
          <a:p>
            <a:r>
              <a:rPr lang="en-US" sz="700" dirty="0"/>
              <a:t>[6] N. </a:t>
            </a:r>
            <a:r>
              <a:rPr lang="en-US" sz="700" dirty="0" err="1"/>
              <a:t>Wojke</a:t>
            </a:r>
            <a:r>
              <a:rPr lang="en-US" sz="700" dirty="0"/>
              <a:t>, A. Bewley, and D. Paulus. Simple online and </a:t>
            </a:r>
            <a:r>
              <a:rPr lang="en-US" sz="700" dirty="0" err="1"/>
              <a:t>realtime</a:t>
            </a:r>
            <a:r>
              <a:rPr lang="en-US" sz="700" dirty="0"/>
              <a:t> tracking with a deep association metric.</a:t>
            </a:r>
          </a:p>
          <a:p>
            <a:r>
              <a:rPr lang="en-US" sz="700" dirty="0"/>
              <a:t>[7] </a:t>
            </a:r>
            <a:r>
              <a:rPr lang="en-US" sz="700" dirty="0" err="1"/>
              <a:t>Zhe</a:t>
            </a:r>
            <a:r>
              <a:rPr lang="en-US" sz="700" dirty="0"/>
              <a:t> Cao, </a:t>
            </a:r>
            <a:r>
              <a:rPr lang="en-US" sz="700" dirty="0" err="1"/>
              <a:t>Gines</a:t>
            </a:r>
            <a:r>
              <a:rPr lang="en-US" sz="700" dirty="0"/>
              <a:t> Hidalgo, Tomas Simon, Shih-</a:t>
            </a:r>
            <a:r>
              <a:rPr lang="en-US" sz="700" dirty="0" err="1"/>
              <a:t>En</a:t>
            </a:r>
            <a:r>
              <a:rPr lang="en-US" sz="700" dirty="0"/>
              <a:t> Wei, and </a:t>
            </a:r>
            <a:r>
              <a:rPr lang="en-US" sz="700" dirty="0" err="1"/>
              <a:t>Yaser</a:t>
            </a:r>
            <a:r>
              <a:rPr lang="en-US" sz="700" dirty="0"/>
              <a:t> Sheikh. Open- pose: Realtime multi-person 2d pose estimation using part affinity fields</a:t>
            </a:r>
          </a:p>
          <a:p>
            <a:endParaRPr lang="en-US" sz="700" dirty="0"/>
          </a:p>
        </p:txBody>
      </p:sp>
    </p:spTree>
    <p:extLst>
      <p:ext uri="{BB962C8B-B14F-4D97-AF65-F5344CB8AC3E}">
        <p14:creationId xmlns:p14="http://schemas.microsoft.com/office/powerpoint/2010/main" val="1022752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9C55-6D1C-42FE-BEDC-4F71DEC6C932}"/>
              </a:ext>
            </a:extLst>
          </p:cNvPr>
          <p:cNvSpPr>
            <a:spLocks noGrp="1"/>
          </p:cNvSpPr>
          <p:nvPr>
            <p:ph type="title"/>
          </p:nvPr>
        </p:nvSpPr>
        <p:spPr/>
        <p:txBody>
          <a:bodyPr/>
          <a:lstStyle/>
          <a:p>
            <a:r>
              <a:rPr lang="en-US" dirty="0"/>
              <a:t>Node View</a:t>
            </a:r>
          </a:p>
        </p:txBody>
      </p:sp>
      <p:pic>
        <p:nvPicPr>
          <p:cNvPr id="5" name="Content Placeholder 4">
            <a:extLst>
              <a:ext uri="{FF2B5EF4-FFF2-40B4-BE49-F238E27FC236}">
                <a16:creationId xmlns:a16="http://schemas.microsoft.com/office/drawing/2014/main" id="{8D55985F-3DCC-4F24-8623-A4FC8FAE42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6205" y="2272528"/>
            <a:ext cx="7699915" cy="3170195"/>
          </a:xfrm>
        </p:spPr>
      </p:pic>
      <p:sp>
        <p:nvSpPr>
          <p:cNvPr id="6" name="Rectangle 5">
            <a:extLst>
              <a:ext uri="{FF2B5EF4-FFF2-40B4-BE49-F238E27FC236}">
                <a16:creationId xmlns:a16="http://schemas.microsoft.com/office/drawing/2014/main" id="{19FA67F1-CE59-488E-93BF-264F33649846}"/>
              </a:ext>
            </a:extLst>
          </p:cNvPr>
          <p:cNvSpPr/>
          <p:nvPr/>
        </p:nvSpPr>
        <p:spPr>
          <a:xfrm>
            <a:off x="4373562" y="3752850"/>
            <a:ext cx="3505200" cy="207645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09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C3C87-48F2-44DE-8AF3-E82C88A364A4}"/>
              </a:ext>
            </a:extLst>
          </p:cNvPr>
          <p:cNvSpPr>
            <a:spLocks noGrp="1"/>
          </p:cNvSpPr>
          <p:nvPr>
            <p:ph type="title"/>
          </p:nvPr>
        </p:nvSpPr>
        <p:spPr/>
        <p:txBody>
          <a:bodyPr/>
          <a:lstStyle/>
          <a:p>
            <a:r>
              <a:rPr lang="en-US" dirty="0" err="1"/>
              <a:t>Holo</a:t>
            </a:r>
            <a:r>
              <a:rPr lang="en-US" dirty="0"/>
              <a:t>: Hololens</a:t>
            </a:r>
          </a:p>
        </p:txBody>
      </p:sp>
      <p:pic>
        <p:nvPicPr>
          <p:cNvPr id="5" name="Content Placeholder 4">
            <a:extLst>
              <a:ext uri="{FF2B5EF4-FFF2-40B4-BE49-F238E27FC236}">
                <a16:creationId xmlns:a16="http://schemas.microsoft.com/office/drawing/2014/main" id="{137F775A-80AE-4068-9C14-3409DA3B5A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283" y="1846263"/>
            <a:ext cx="9071760" cy="4022725"/>
          </a:xfrm>
        </p:spPr>
      </p:pic>
      <p:sp>
        <p:nvSpPr>
          <p:cNvPr id="4" name="Rectangle 3">
            <a:extLst>
              <a:ext uri="{FF2B5EF4-FFF2-40B4-BE49-F238E27FC236}">
                <a16:creationId xmlns:a16="http://schemas.microsoft.com/office/drawing/2014/main" id="{EF7D04C2-379D-494A-BE58-3ED50EC762AD}"/>
              </a:ext>
            </a:extLst>
          </p:cNvPr>
          <p:cNvSpPr/>
          <p:nvPr/>
        </p:nvSpPr>
        <p:spPr>
          <a:xfrm>
            <a:off x="1619250" y="3922079"/>
            <a:ext cx="9220200" cy="207645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65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36F1772-5B88-4687-974A-52C4564FF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DACE7-383A-4E46-AE1D-90A6E4517328}"/>
              </a:ext>
            </a:extLst>
          </p:cNvPr>
          <p:cNvSpPr>
            <a:spLocks noGrp="1"/>
          </p:cNvSpPr>
          <p:nvPr>
            <p:ph type="title"/>
          </p:nvPr>
        </p:nvSpPr>
        <p:spPr>
          <a:xfrm>
            <a:off x="5144679" y="634946"/>
            <a:ext cx="6405063" cy="1450757"/>
          </a:xfrm>
        </p:spPr>
        <p:txBody>
          <a:bodyPr>
            <a:normAutofit/>
          </a:bodyPr>
          <a:lstStyle/>
          <a:p>
            <a:r>
              <a:rPr lang="en-US" dirty="0" err="1"/>
              <a:t>Holo</a:t>
            </a:r>
            <a:r>
              <a:rPr lang="en-US" dirty="0"/>
              <a:t>: Matching &amp; World Placement</a:t>
            </a:r>
          </a:p>
        </p:txBody>
      </p:sp>
      <p:pic>
        <p:nvPicPr>
          <p:cNvPr id="9" name="Picture 8" descr="A picture containing object&#10;&#10;Description automatically generated">
            <a:extLst>
              <a:ext uri="{FF2B5EF4-FFF2-40B4-BE49-F238E27FC236}">
                <a16:creationId xmlns:a16="http://schemas.microsoft.com/office/drawing/2014/main" id="{FB747BA5-2F74-43C8-B482-83FFD41BA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1155817"/>
            <a:ext cx="4020297" cy="1326698"/>
          </a:xfrm>
          <a:prstGeom prst="rect">
            <a:avLst/>
          </a:prstGeom>
        </p:spPr>
      </p:pic>
      <p:cxnSp>
        <p:nvCxnSpPr>
          <p:cNvPr id="23" name="Straight Connector 22">
            <a:extLst>
              <a:ext uri="{FF2B5EF4-FFF2-40B4-BE49-F238E27FC236}">
                <a16:creationId xmlns:a16="http://schemas.microsoft.com/office/drawing/2014/main" id="{FC2C99CD-8BCA-45F5-BA47-7A6D80CA8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3E1E199A-DB68-418D-BC0F-5B0BE310B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38" y="3218101"/>
            <a:ext cx="3961817" cy="2476136"/>
          </a:xfrm>
          <a:prstGeom prst="rect">
            <a:avLst/>
          </a:prstGeom>
        </p:spPr>
      </p:pic>
      <p:sp>
        <p:nvSpPr>
          <p:cNvPr id="3" name="Content Placeholder 2">
            <a:extLst>
              <a:ext uri="{FF2B5EF4-FFF2-40B4-BE49-F238E27FC236}">
                <a16:creationId xmlns:a16="http://schemas.microsoft.com/office/drawing/2014/main" id="{0FCD49A8-E5C2-4C25-A3E1-E9F2FD25E625}"/>
              </a:ext>
            </a:extLst>
          </p:cNvPr>
          <p:cNvSpPr>
            <a:spLocks noGrp="1"/>
          </p:cNvSpPr>
          <p:nvPr>
            <p:ph idx="1"/>
          </p:nvPr>
        </p:nvSpPr>
        <p:spPr>
          <a:xfrm>
            <a:off x="5144679" y="2198914"/>
            <a:ext cx="6405063" cy="3670180"/>
          </a:xfrm>
        </p:spPr>
        <p:txBody>
          <a:bodyPr>
            <a:normAutofit/>
          </a:bodyPr>
          <a:lstStyle/>
          <a:p>
            <a:pPr>
              <a:buFont typeface="Arial" panose="020B0604020202020204" pitchFamily="34" charset="0"/>
              <a:buChar char="•"/>
            </a:pPr>
            <a:r>
              <a:rPr lang="en-US" sz="1500" dirty="0"/>
              <a:t>IOU Matching of Bounding Boxes to match Tracker ID &amp; Direction messages.</a:t>
            </a:r>
          </a:p>
          <a:p>
            <a:pPr lvl="1">
              <a:buFont typeface="Arial" panose="020B0604020202020204" pitchFamily="34" charset="0"/>
              <a:buChar char="•"/>
            </a:pPr>
            <a:r>
              <a:rPr lang="en-US" sz="1500" dirty="0"/>
              <a:t>Possible latency between messages.</a:t>
            </a:r>
          </a:p>
          <a:p>
            <a:pPr>
              <a:buFont typeface="Arial" panose="020B0604020202020204" pitchFamily="34" charset="0"/>
              <a:buChar char="•"/>
            </a:pPr>
            <a:r>
              <a:rPr lang="en-US" sz="1500" dirty="0"/>
              <a:t>Unity </a:t>
            </a:r>
            <a:r>
              <a:rPr lang="en-US" sz="1500" i="1" dirty="0" err="1"/>
              <a:t>GameObject</a:t>
            </a:r>
            <a:r>
              <a:rPr lang="en-US" sz="1500" i="1" dirty="0"/>
              <a:t> </a:t>
            </a:r>
            <a:r>
              <a:rPr lang="en-US" sz="1500" dirty="0"/>
              <a:t>created for each detected person.</a:t>
            </a:r>
          </a:p>
          <a:p>
            <a:pPr lvl="1">
              <a:buFont typeface="Arial" panose="020B0604020202020204" pitchFamily="34" charset="0"/>
              <a:buChar char="•"/>
            </a:pPr>
            <a:r>
              <a:rPr lang="en-US" sz="1500" dirty="0"/>
              <a:t>We can think of the </a:t>
            </a:r>
            <a:r>
              <a:rPr lang="en-US" sz="1500" dirty="0" err="1"/>
              <a:t>GameObject</a:t>
            </a:r>
            <a:r>
              <a:rPr lang="en-US" sz="1500" dirty="0"/>
              <a:t> as the representation of the person in the MR World.</a:t>
            </a:r>
          </a:p>
          <a:p>
            <a:pPr lvl="1">
              <a:buFont typeface="Arial" panose="020B0604020202020204" pitchFamily="34" charset="0"/>
              <a:buChar char="•"/>
            </a:pPr>
            <a:r>
              <a:rPr lang="en-US" sz="1500" dirty="0"/>
              <a:t>Need to correctly place </a:t>
            </a:r>
            <a:r>
              <a:rPr lang="en-US" sz="1500" dirty="0" err="1"/>
              <a:t>GameObject</a:t>
            </a:r>
            <a:r>
              <a:rPr lang="en-US" sz="1500" dirty="0"/>
              <a:t> relative to Hololens.</a:t>
            </a:r>
          </a:p>
          <a:p>
            <a:pPr>
              <a:buFont typeface="Arial" panose="020B0604020202020204" pitchFamily="34" charset="0"/>
              <a:buChar char="•"/>
            </a:pPr>
            <a:r>
              <a:rPr lang="en-US" sz="1500" dirty="0"/>
              <a:t>Convert a 2D image coordinate to a 3D world coordinate.</a:t>
            </a:r>
          </a:p>
          <a:p>
            <a:pPr lvl="1">
              <a:buFont typeface="Arial" panose="020B0604020202020204" pitchFamily="34" charset="0"/>
              <a:buChar char="•"/>
            </a:pPr>
            <a:r>
              <a:rPr lang="en-US" sz="1500" dirty="0"/>
              <a:t>Difficult to tell distance to object since we lose the z-axis when we capture the frame.</a:t>
            </a:r>
          </a:p>
          <a:p>
            <a:pPr lvl="1">
              <a:buFont typeface="Arial" panose="020B0604020202020204" pitchFamily="34" charset="0"/>
              <a:buChar char="•"/>
            </a:pPr>
            <a:r>
              <a:rPr lang="en-US" sz="1500" dirty="0"/>
              <a:t>Best we can do is to pass a ‘ray’ through the image point.</a:t>
            </a:r>
          </a:p>
          <a:p>
            <a:pPr lvl="2">
              <a:buFont typeface="Arial" panose="020B0604020202020204" pitchFamily="34" charset="0"/>
              <a:buChar char="•"/>
            </a:pPr>
            <a:r>
              <a:rPr lang="en-US" sz="1500" dirty="0"/>
              <a:t>Object can exist anywhere along that ray in the real world.</a:t>
            </a:r>
          </a:p>
          <a:p>
            <a:pPr lvl="1">
              <a:buFont typeface="Arial" panose="020B0604020202020204" pitchFamily="34" charset="0"/>
              <a:buChar char="•"/>
            </a:pPr>
            <a:endParaRPr lang="en-US" sz="1500" dirty="0"/>
          </a:p>
        </p:txBody>
      </p:sp>
      <p:sp>
        <p:nvSpPr>
          <p:cNvPr id="25" name="Rectangle 24">
            <a:extLst>
              <a:ext uri="{FF2B5EF4-FFF2-40B4-BE49-F238E27FC236}">
                <a16:creationId xmlns:a16="http://schemas.microsoft.com/office/drawing/2014/main" id="{C7E8667B-49C4-4E47-AB3E-78AC18E95C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16C4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8A1780B1-1435-4EBC-947B-9609953FD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85E9C"/>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2747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A48C-4A97-4990-8D8F-A73EC2CBC620}"/>
              </a:ext>
            </a:extLst>
          </p:cNvPr>
          <p:cNvSpPr>
            <a:spLocks noGrp="1"/>
          </p:cNvSpPr>
          <p:nvPr>
            <p:ph type="title"/>
          </p:nvPr>
        </p:nvSpPr>
        <p:spPr/>
        <p:txBody>
          <a:bodyPr/>
          <a:lstStyle/>
          <a:p>
            <a:r>
              <a:rPr lang="en-US" dirty="0" err="1"/>
              <a:t>Holo</a:t>
            </a:r>
            <a:r>
              <a:rPr lang="en-US" dirty="0"/>
              <a:t>: Matching &amp; World Placement</a:t>
            </a:r>
          </a:p>
        </p:txBody>
      </p:sp>
      <p:sp>
        <p:nvSpPr>
          <p:cNvPr id="3" name="Content Placeholder 2">
            <a:extLst>
              <a:ext uri="{FF2B5EF4-FFF2-40B4-BE49-F238E27FC236}">
                <a16:creationId xmlns:a16="http://schemas.microsoft.com/office/drawing/2014/main" id="{19CC6310-DF48-4459-A5FE-8C691E80EB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91430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A090-6735-4417-A713-191CA6025196}"/>
              </a:ext>
            </a:extLst>
          </p:cNvPr>
          <p:cNvSpPr>
            <a:spLocks noGrp="1"/>
          </p:cNvSpPr>
          <p:nvPr>
            <p:ph type="title"/>
          </p:nvPr>
        </p:nvSpPr>
        <p:spPr>
          <a:xfrm>
            <a:off x="1097280" y="286603"/>
            <a:ext cx="10058400" cy="1450757"/>
          </a:xfrm>
        </p:spPr>
        <p:txBody>
          <a:bodyPr/>
          <a:lstStyle/>
          <a:p>
            <a:r>
              <a:rPr lang="en-US"/>
              <a:t>ARTA: Reactive Control</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AB97ACF5-6DCF-433A-B907-3E3E03E5AB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1167" y="1848819"/>
            <a:ext cx="5809992" cy="4017612"/>
          </a:xfrm>
        </p:spPr>
      </p:pic>
    </p:spTree>
    <p:extLst>
      <p:ext uri="{BB962C8B-B14F-4D97-AF65-F5344CB8AC3E}">
        <p14:creationId xmlns:p14="http://schemas.microsoft.com/office/powerpoint/2010/main" val="1067040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5B24-F196-498A-84B9-A944CC07014F}"/>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57F751FA-8326-4A45-8D06-F1689CB810DC}"/>
              </a:ext>
            </a:extLst>
          </p:cNvPr>
          <p:cNvSpPr>
            <a:spLocks noGrp="1"/>
          </p:cNvSpPr>
          <p:nvPr>
            <p:ph idx="1"/>
          </p:nvPr>
        </p:nvSpPr>
        <p:spPr/>
        <p:txBody>
          <a:bodyPr/>
          <a:lstStyle/>
          <a:p>
            <a:pPr marL="457200" indent="-457200">
              <a:buFont typeface="+mj-lt"/>
              <a:buAutoNum type="arabicPeriod"/>
            </a:pPr>
            <a:r>
              <a:rPr lang="en-US" dirty="0"/>
              <a:t>Motivation</a:t>
            </a:r>
          </a:p>
          <a:p>
            <a:pPr marL="457200" indent="-457200">
              <a:buFont typeface="+mj-lt"/>
              <a:buAutoNum type="arabicPeriod"/>
            </a:pPr>
            <a:r>
              <a:rPr lang="en-US" dirty="0"/>
              <a:t>Project Description</a:t>
            </a:r>
          </a:p>
          <a:p>
            <a:pPr marL="457200" indent="-457200">
              <a:buFont typeface="+mj-lt"/>
              <a:buAutoNum type="arabicPeriod"/>
            </a:pPr>
            <a:r>
              <a:rPr lang="en-US" dirty="0"/>
              <a:t>High Level System Description</a:t>
            </a:r>
          </a:p>
          <a:p>
            <a:pPr marL="457200" indent="-457200">
              <a:buFont typeface="+mj-lt"/>
              <a:buAutoNum type="arabicPeriod"/>
            </a:pPr>
            <a:r>
              <a:rPr lang="en-US" dirty="0"/>
              <a:t>Breakdown of Systems</a:t>
            </a:r>
          </a:p>
          <a:p>
            <a:pPr marL="457200" indent="-457200">
              <a:buFont typeface="+mj-lt"/>
              <a:buAutoNum type="arabicPeriod"/>
            </a:pPr>
            <a:r>
              <a:rPr lang="en-US" dirty="0"/>
              <a:t>Testing &amp; Results</a:t>
            </a:r>
          </a:p>
          <a:p>
            <a:pPr marL="457200" indent="-457200">
              <a:buFont typeface="+mj-lt"/>
              <a:buAutoNum type="arabicPeriod"/>
            </a:pPr>
            <a:r>
              <a:rPr lang="en-US" dirty="0"/>
              <a:t>Evaluation</a:t>
            </a:r>
          </a:p>
          <a:p>
            <a:pPr marL="457200" indent="-457200">
              <a:buFont typeface="+mj-lt"/>
              <a:buAutoNum type="arabicPeriod"/>
            </a:pPr>
            <a:r>
              <a:rPr lang="en-US" dirty="0"/>
              <a:t>Future Work</a:t>
            </a:r>
          </a:p>
        </p:txBody>
      </p:sp>
    </p:spTree>
    <p:extLst>
      <p:ext uri="{BB962C8B-B14F-4D97-AF65-F5344CB8AC3E}">
        <p14:creationId xmlns:p14="http://schemas.microsoft.com/office/powerpoint/2010/main" val="357019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1F14-0BF3-40A4-93EA-C16D427C3B4A}"/>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2144A7CF-BA1B-4F8F-9663-5550EB91D2A5}"/>
              </a:ext>
            </a:extLst>
          </p:cNvPr>
          <p:cNvSpPr>
            <a:spLocks noGrp="1"/>
          </p:cNvSpPr>
          <p:nvPr>
            <p:ph idx="1"/>
          </p:nvPr>
        </p:nvSpPr>
        <p:spPr/>
        <p:txBody>
          <a:bodyPr/>
          <a:lstStyle/>
          <a:p>
            <a:pPr>
              <a:buFont typeface="Arial" panose="020B0604020202020204" pitchFamily="34" charset="0"/>
              <a:buChar char="•"/>
            </a:pPr>
            <a:r>
              <a:rPr lang="en-US" dirty="0"/>
              <a:t>What is “Augmented Reality-assisted Human Robot Interaction”?</a:t>
            </a:r>
          </a:p>
          <a:p>
            <a:pPr lvl="1">
              <a:buFont typeface="Arial" panose="020B0604020202020204" pitchFamily="34" charset="0"/>
              <a:buChar char="•"/>
            </a:pPr>
            <a:r>
              <a:rPr lang="en-US" dirty="0"/>
              <a:t>Augmented Reality.</a:t>
            </a:r>
          </a:p>
          <a:p>
            <a:pPr lvl="1">
              <a:buFont typeface="Arial" panose="020B0604020202020204" pitchFamily="34" charset="0"/>
              <a:buChar char="•"/>
            </a:pPr>
            <a:r>
              <a:rPr lang="en-US" dirty="0"/>
              <a:t>Human Robot Interaction.</a:t>
            </a:r>
          </a:p>
          <a:p>
            <a:pPr>
              <a:buFont typeface="Arial" panose="020B0604020202020204" pitchFamily="34" charset="0"/>
              <a:buChar char="•"/>
            </a:pPr>
            <a:r>
              <a:rPr lang="en-US" dirty="0"/>
              <a:t>Personal Robotics Lab</a:t>
            </a:r>
          </a:p>
          <a:p>
            <a:pPr lvl="1">
              <a:buFont typeface="Arial" panose="020B0604020202020204" pitchFamily="34" charset="0"/>
              <a:buChar char="•"/>
            </a:pPr>
            <a:r>
              <a:rPr lang="en-US" dirty="0"/>
              <a:t>Research focused on the interaction between intelligent robotic devices and users operating them.</a:t>
            </a:r>
          </a:p>
          <a:p>
            <a:pPr>
              <a:buFont typeface="Arial" panose="020B0604020202020204" pitchFamily="34" charset="0"/>
              <a:buChar char="•"/>
            </a:pPr>
            <a:r>
              <a:rPr lang="en-US" dirty="0"/>
              <a:t>Personal Interests</a:t>
            </a:r>
          </a:p>
          <a:p>
            <a:pPr lvl="1">
              <a:buFont typeface="Arial" panose="020B0604020202020204" pitchFamily="34" charset="0"/>
              <a:buChar char="•"/>
            </a:pPr>
            <a:r>
              <a:rPr lang="en-US" dirty="0"/>
              <a:t>Mobile Robotics.</a:t>
            </a:r>
          </a:p>
          <a:p>
            <a:pPr lvl="1">
              <a:buFont typeface="Arial" panose="020B0604020202020204" pitchFamily="34" charset="0"/>
              <a:buChar char="•"/>
            </a:pPr>
            <a:r>
              <a:rPr lang="en-US" dirty="0"/>
              <a:t>Self Driving Cars/Drones.</a:t>
            </a:r>
          </a:p>
          <a:p>
            <a:pPr lvl="1">
              <a:buFont typeface="Arial" panose="020B0604020202020204" pitchFamily="34" charset="0"/>
              <a:buChar char="•"/>
            </a:pPr>
            <a:r>
              <a:rPr lang="en-US" dirty="0"/>
              <a:t>Not really interested in Humanoid Robots.</a:t>
            </a:r>
          </a:p>
          <a:p>
            <a:pPr lvl="1">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411641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DD09657-6E8B-493B-8148-1635A67CA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22AE54-4870-4E67-9A80-5753184EA312}"/>
              </a:ext>
            </a:extLst>
          </p:cNvPr>
          <p:cNvSpPr>
            <a:spLocks noGrp="1"/>
          </p:cNvSpPr>
          <p:nvPr>
            <p:ph type="title"/>
          </p:nvPr>
        </p:nvSpPr>
        <p:spPr>
          <a:xfrm>
            <a:off x="5144679" y="1119676"/>
            <a:ext cx="6405063" cy="966028"/>
          </a:xfrm>
        </p:spPr>
        <p:txBody>
          <a:bodyPr>
            <a:normAutofit/>
          </a:bodyPr>
          <a:lstStyle/>
          <a:p>
            <a:r>
              <a:rPr lang="en-US" dirty="0"/>
              <a:t>Motivation (cont.)</a:t>
            </a:r>
          </a:p>
        </p:txBody>
      </p:sp>
      <p:pic>
        <p:nvPicPr>
          <p:cNvPr id="6" name="Picture 5">
            <a:extLst>
              <a:ext uri="{FF2B5EF4-FFF2-40B4-BE49-F238E27FC236}">
                <a16:creationId xmlns:a16="http://schemas.microsoft.com/office/drawing/2014/main" id="{24C27B3E-A180-4F70-ACD6-FB460BDB8837}"/>
              </a:ext>
            </a:extLst>
          </p:cNvPr>
          <p:cNvPicPr>
            <a:picLocks noChangeAspect="1"/>
          </p:cNvPicPr>
          <p:nvPr/>
        </p:nvPicPr>
        <p:blipFill rotWithShape="1">
          <a:blip r:embed="rId3"/>
          <a:srcRect l="7937" r="16229" b="-1"/>
          <a:stretch/>
        </p:blipFill>
        <p:spPr>
          <a:xfrm>
            <a:off x="634001" y="581097"/>
            <a:ext cx="1964427" cy="2558041"/>
          </a:xfrm>
          <a:prstGeom prst="rect">
            <a:avLst/>
          </a:prstGeom>
          <a:ln>
            <a:noFill/>
          </a:ln>
        </p:spPr>
      </p:pic>
      <p:pic>
        <p:nvPicPr>
          <p:cNvPr id="4" name="Picture 3" descr="A picture containing indoor, person, wall, table&#10;&#10;Description automatically generated">
            <a:extLst>
              <a:ext uri="{FF2B5EF4-FFF2-40B4-BE49-F238E27FC236}">
                <a16:creationId xmlns:a16="http://schemas.microsoft.com/office/drawing/2014/main" id="{9332A926-B8D2-42AE-8A57-47DB3F5BD472}"/>
              </a:ext>
            </a:extLst>
          </p:cNvPr>
          <p:cNvPicPr>
            <a:picLocks noChangeAspect="1"/>
          </p:cNvPicPr>
          <p:nvPr/>
        </p:nvPicPr>
        <p:blipFill rotWithShape="1">
          <a:blip r:embed="rId4">
            <a:extLst>
              <a:ext uri="{28A0092B-C50C-407E-A947-70E740481C1C}">
                <a14:useLocalDpi xmlns:a14="http://schemas.microsoft.com/office/drawing/2010/main" val="0"/>
              </a:ext>
            </a:extLst>
          </a:blip>
          <a:srcRect r="2335" b="-1"/>
          <a:stretch/>
        </p:blipFill>
        <p:spPr>
          <a:xfrm rot="5400000">
            <a:off x="2393061" y="877903"/>
            <a:ext cx="2558039" cy="1964428"/>
          </a:xfrm>
          <a:prstGeom prst="rect">
            <a:avLst/>
          </a:prstGeom>
          <a:ln>
            <a:noFill/>
          </a:ln>
        </p:spPr>
      </p:pic>
      <p:cxnSp>
        <p:nvCxnSpPr>
          <p:cNvPr id="13" name="Straight Connector 12">
            <a:extLst>
              <a:ext uri="{FF2B5EF4-FFF2-40B4-BE49-F238E27FC236}">
                <a16:creationId xmlns:a16="http://schemas.microsoft.com/office/drawing/2014/main" id="{9C94776E-C7B9-4678-9182-5E90ED808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B1D656E-AEB2-49E2-83F0-529D61E72401}"/>
              </a:ext>
            </a:extLst>
          </p:cNvPr>
          <p:cNvPicPr>
            <a:picLocks noChangeAspect="1"/>
          </p:cNvPicPr>
          <p:nvPr/>
        </p:nvPicPr>
        <p:blipFill rotWithShape="1">
          <a:blip r:embed="rId5"/>
          <a:srcRect t="3698" r="3" b="13354"/>
          <a:stretch/>
        </p:blipFill>
        <p:spPr>
          <a:xfrm>
            <a:off x="633997" y="3218101"/>
            <a:ext cx="4020296" cy="2476136"/>
          </a:xfrm>
          <a:prstGeom prst="rect">
            <a:avLst/>
          </a:prstGeom>
          <a:ln>
            <a:noFill/>
          </a:ln>
        </p:spPr>
      </p:pic>
      <p:sp>
        <p:nvSpPr>
          <p:cNvPr id="3" name="Content Placeholder 2">
            <a:extLst>
              <a:ext uri="{FF2B5EF4-FFF2-40B4-BE49-F238E27FC236}">
                <a16:creationId xmlns:a16="http://schemas.microsoft.com/office/drawing/2014/main" id="{748933D0-CACC-4B98-8F6A-63B37412D540}"/>
              </a:ext>
            </a:extLst>
          </p:cNvPr>
          <p:cNvSpPr>
            <a:spLocks noGrp="1"/>
          </p:cNvSpPr>
          <p:nvPr>
            <p:ph idx="1"/>
          </p:nvPr>
        </p:nvSpPr>
        <p:spPr>
          <a:xfrm>
            <a:off x="5144679" y="2198914"/>
            <a:ext cx="6405063" cy="3670180"/>
          </a:xfrm>
        </p:spPr>
        <p:txBody>
          <a:bodyPr>
            <a:normAutofit/>
          </a:bodyPr>
          <a:lstStyle/>
          <a:p>
            <a:pPr>
              <a:buFont typeface="Arial" panose="020B0604020202020204" pitchFamily="34" charset="0"/>
              <a:buChar char="•"/>
            </a:pPr>
            <a:r>
              <a:rPr lang="en-US" dirty="0"/>
              <a:t>Narrowed the scope down to:</a:t>
            </a:r>
          </a:p>
          <a:p>
            <a:pPr lvl="1">
              <a:buFont typeface="Arial" panose="020B0604020202020204" pitchFamily="34" charset="0"/>
              <a:buChar char="•"/>
            </a:pPr>
            <a:r>
              <a:rPr lang="en-US" dirty="0"/>
              <a:t>Augmented Reality visualizations. </a:t>
            </a:r>
          </a:p>
          <a:p>
            <a:pPr lvl="1">
              <a:buFont typeface="Arial" panose="020B0604020202020204" pitchFamily="34" charset="0"/>
              <a:buChar char="•"/>
            </a:pPr>
            <a:r>
              <a:rPr lang="en-US" dirty="0"/>
              <a:t>Interaction with a mobile robot.</a:t>
            </a:r>
          </a:p>
          <a:p>
            <a:pPr lvl="1">
              <a:buFont typeface="Arial" panose="020B0604020202020204" pitchFamily="34" charset="0"/>
              <a:buChar char="•"/>
            </a:pPr>
            <a:r>
              <a:rPr lang="en-US" dirty="0"/>
              <a:t>A bit of computer vision.</a:t>
            </a:r>
          </a:p>
          <a:p>
            <a:pPr>
              <a:buFont typeface="Arial" panose="020B0604020202020204" pitchFamily="34" charset="0"/>
              <a:buChar char="•"/>
            </a:pPr>
            <a:r>
              <a:rPr lang="en-US" dirty="0"/>
              <a:t>PRL Research Inspiration:</a:t>
            </a:r>
          </a:p>
          <a:p>
            <a:pPr lvl="1">
              <a:buFont typeface="Arial" panose="020B0604020202020204" pitchFamily="34" charset="0"/>
              <a:buChar char="•"/>
            </a:pPr>
            <a:r>
              <a:rPr lang="en-US" i="1" dirty="0"/>
              <a:t>Head-Mounted Augmented Reality for Explainable Robotic Wheelchair Assistance.</a:t>
            </a:r>
          </a:p>
          <a:p>
            <a:pPr lvl="1">
              <a:buFont typeface="Arial" panose="020B0604020202020204" pitchFamily="34" charset="0"/>
              <a:buChar char="•"/>
            </a:pPr>
            <a:r>
              <a:rPr lang="en-US" i="1" dirty="0"/>
              <a:t>Augmented Reality Control of Smart Wheelchair Using Eye-Gaze-Enabled Selection of Affordances.</a:t>
            </a:r>
          </a:p>
          <a:p>
            <a:pPr>
              <a:buFont typeface="Arial" panose="020B0604020202020204" pitchFamily="34" charset="0"/>
              <a:buChar char="•"/>
            </a:pPr>
            <a:r>
              <a:rPr lang="en-US" sz="1800" i="1" dirty="0"/>
              <a:t>“Power wheelchair users (PWUs) report being afraid to navigate in crowded spaces with their device” </a:t>
            </a:r>
            <a:r>
              <a:rPr lang="en-US" sz="1800" dirty="0"/>
              <a:t>[3]	</a:t>
            </a:r>
          </a:p>
          <a:p>
            <a:pPr lvl="1">
              <a:buFont typeface="Arial" panose="020B0604020202020204" pitchFamily="34" charset="0"/>
              <a:buChar char="•"/>
            </a:pPr>
            <a:endParaRPr lang="en-US" i="1" dirty="0"/>
          </a:p>
        </p:txBody>
      </p:sp>
      <p:sp>
        <p:nvSpPr>
          <p:cNvPr id="15" name="Rectangle 14">
            <a:extLst>
              <a:ext uri="{FF2B5EF4-FFF2-40B4-BE49-F238E27FC236}">
                <a16:creationId xmlns:a16="http://schemas.microsoft.com/office/drawing/2014/main" id="{80E1DFBE-66AE-426B-A6CB-CF383FACB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78252FE2-D64D-4664-9969-5169BD802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F7DAB2D6-6FD4-4345-B6B1-09D668349805}"/>
              </a:ext>
            </a:extLst>
          </p:cNvPr>
          <p:cNvSpPr/>
          <p:nvPr/>
        </p:nvSpPr>
        <p:spPr>
          <a:xfrm>
            <a:off x="465688" y="5689158"/>
            <a:ext cx="4678989" cy="646331"/>
          </a:xfrm>
          <a:prstGeom prst="rect">
            <a:avLst/>
          </a:prstGeom>
        </p:spPr>
        <p:txBody>
          <a:bodyPr wrap="square">
            <a:spAutoFit/>
          </a:bodyPr>
          <a:lstStyle/>
          <a:p>
            <a:r>
              <a:rPr lang="en-US" sz="700" dirty="0"/>
              <a:t>[1] M. </a:t>
            </a:r>
            <a:r>
              <a:rPr lang="en-US" sz="700" dirty="0" err="1"/>
              <a:t>Zolotas</a:t>
            </a:r>
            <a:r>
              <a:rPr lang="en-US" sz="700" dirty="0"/>
              <a:t>, J. </a:t>
            </a:r>
            <a:r>
              <a:rPr lang="en-US" sz="700" dirty="0" err="1"/>
              <a:t>Elsdon</a:t>
            </a:r>
            <a:r>
              <a:rPr lang="en-US" sz="700" dirty="0"/>
              <a:t>, and Y. Demiris. Head-mounted augmented reality for explainable robotic wheelchair assistance</a:t>
            </a:r>
          </a:p>
          <a:p>
            <a:r>
              <a:rPr lang="en-US" sz="700" dirty="0"/>
              <a:t>[2] Rodrigo </a:t>
            </a:r>
            <a:r>
              <a:rPr lang="en-US" sz="700" dirty="0" err="1"/>
              <a:t>Chac´on</a:t>
            </a:r>
            <a:r>
              <a:rPr lang="en-US" sz="700" dirty="0"/>
              <a:t>-Quesada and Yiannis Demiris. Augmented Reality Control of Smart Wheelchair Using Eye-Gaze-Enabled Selection of Affordances</a:t>
            </a:r>
          </a:p>
          <a:p>
            <a:r>
              <a:rPr lang="en-US" sz="700" dirty="0"/>
              <a:t>[3] </a:t>
            </a:r>
            <a:r>
              <a:rPr lang="en-US" sz="700" dirty="0" err="1"/>
              <a:t>Kairy</a:t>
            </a:r>
            <a:r>
              <a:rPr lang="en-US" sz="700" dirty="0"/>
              <a:t>, D., Rushton, P. W., (2014). Exploring powered wheelchair users and their caregivers’ perspectives on potential intelligent power wheelchair use: A qualitative study</a:t>
            </a:r>
            <a:r>
              <a:rPr lang="en-US" sz="800" dirty="0"/>
              <a:t>. </a:t>
            </a:r>
            <a:endParaRPr lang="en-US" sz="700" dirty="0"/>
          </a:p>
        </p:txBody>
      </p:sp>
    </p:spTree>
    <p:extLst>
      <p:ext uri="{BB962C8B-B14F-4D97-AF65-F5344CB8AC3E}">
        <p14:creationId xmlns:p14="http://schemas.microsoft.com/office/powerpoint/2010/main" val="2816846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3F48-D3FE-4CDE-9D52-60B30FC14350}"/>
              </a:ext>
            </a:extLst>
          </p:cNvPr>
          <p:cNvSpPr>
            <a:spLocks noGrp="1"/>
          </p:cNvSpPr>
          <p:nvPr>
            <p:ph type="title"/>
          </p:nvPr>
        </p:nvSpPr>
        <p:spPr/>
        <p:txBody>
          <a:bodyPr/>
          <a:lstStyle/>
          <a:p>
            <a:r>
              <a:rPr lang="en-US" dirty="0"/>
              <a:t>Project Description</a:t>
            </a:r>
          </a:p>
        </p:txBody>
      </p:sp>
      <p:sp>
        <p:nvSpPr>
          <p:cNvPr id="3" name="Content Placeholder 2">
            <a:extLst>
              <a:ext uri="{FF2B5EF4-FFF2-40B4-BE49-F238E27FC236}">
                <a16:creationId xmlns:a16="http://schemas.microsoft.com/office/drawing/2014/main" id="{58C5F063-56E5-4456-862B-903037C2B1A1}"/>
              </a:ext>
            </a:extLst>
          </p:cNvPr>
          <p:cNvSpPr>
            <a:spLocks noGrp="1"/>
          </p:cNvSpPr>
          <p:nvPr>
            <p:ph idx="1"/>
          </p:nvPr>
        </p:nvSpPr>
        <p:spPr>
          <a:xfrm>
            <a:off x="1198880" y="1845734"/>
            <a:ext cx="5042263" cy="4023360"/>
          </a:xfrm>
        </p:spPr>
        <p:txBody>
          <a:bodyPr/>
          <a:lstStyle/>
          <a:p>
            <a:pPr>
              <a:buFont typeface="Arial" panose="020B0604020202020204" pitchFamily="34" charset="0"/>
              <a:buChar char="•"/>
            </a:pPr>
            <a:r>
              <a:rPr lang="en-US" dirty="0"/>
              <a:t>Augmented Reality experience using the Microsoft Hololens.</a:t>
            </a:r>
          </a:p>
          <a:p>
            <a:pPr>
              <a:buFont typeface="Arial" panose="020B0604020202020204" pitchFamily="34" charset="0"/>
              <a:buChar char="•"/>
            </a:pPr>
            <a:r>
              <a:rPr lang="en-US" dirty="0"/>
              <a:t>Provides assistance to powered wheelchair users (PWUs) by:</a:t>
            </a:r>
          </a:p>
          <a:p>
            <a:pPr lvl="1">
              <a:buFont typeface="Arial" panose="020B0604020202020204" pitchFamily="34" charset="0"/>
              <a:buChar char="•"/>
            </a:pPr>
            <a:r>
              <a:rPr lang="en-US" dirty="0"/>
              <a:t>Locating people in the surroundings.</a:t>
            </a:r>
          </a:p>
          <a:p>
            <a:pPr lvl="1">
              <a:buFont typeface="Arial" panose="020B0604020202020204" pitchFamily="34" charset="0"/>
              <a:buChar char="•"/>
            </a:pPr>
            <a:r>
              <a:rPr lang="en-US" dirty="0"/>
              <a:t>Displaying holograms to PWU.</a:t>
            </a:r>
          </a:p>
          <a:p>
            <a:pPr>
              <a:buFont typeface="Arial" panose="020B0604020202020204" pitchFamily="34" charset="0"/>
              <a:buChar char="•"/>
            </a:pPr>
            <a:r>
              <a:rPr lang="en-US" dirty="0"/>
              <a:t>Reactive control system to prevent collisions with people when operating wheelchair manually.</a:t>
            </a:r>
          </a:p>
        </p:txBody>
      </p:sp>
      <p:pic>
        <p:nvPicPr>
          <p:cNvPr id="1026" name="Picture 2" descr="https://scontent-lht6-1.xx.fbcdn.net/v/t1.15752-9/65216030_2428656163844186_4423449395823902720_n.png?_nc_cat=104&amp;_nc_ht=scontent-lht6-1.xx&amp;oh=22f6d5a03839dd4b3c09ce35a6ae3322&amp;oe=5DC30DED">
            <a:extLst>
              <a:ext uri="{FF2B5EF4-FFF2-40B4-BE49-F238E27FC236}">
                <a16:creationId xmlns:a16="http://schemas.microsoft.com/office/drawing/2014/main" id="{90DFFCF2-F2A6-41CF-875E-CBD418CD0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18231"/>
            <a:ext cx="4798007" cy="26938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142AD883-F9BE-4F8D-BFC2-295CAE2AB33C}"/>
              </a:ext>
            </a:extLst>
          </p:cNvPr>
          <p:cNvSpPr/>
          <p:nvPr/>
        </p:nvSpPr>
        <p:spPr>
          <a:xfrm rot="11554757">
            <a:off x="7939406" y="2228446"/>
            <a:ext cx="543973" cy="395855"/>
          </a:xfrm>
          <a:prstGeom prst="rightArrow">
            <a:avLst>
              <a:gd name="adj1" fmla="val 31957"/>
              <a:gd name="adj2" fmla="val 60194"/>
            </a:avLst>
          </a:prstGeom>
          <a:solidFill>
            <a:srgbClr val="B0DD7F"/>
          </a:solidFill>
          <a:ln>
            <a:noFill/>
          </a:ln>
          <a:scene3d>
            <a:camera prst="isometricLeftDown"/>
            <a:lightRig rig="threePt" dir="t"/>
          </a:scene3d>
          <a:sp3d prstMaterial="matt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5E8B31-9439-4ED7-A852-678012F6434B}"/>
              </a:ext>
            </a:extLst>
          </p:cNvPr>
          <p:cNvSpPr txBox="1"/>
          <p:nvPr/>
        </p:nvSpPr>
        <p:spPr>
          <a:xfrm rot="19562202">
            <a:off x="8257401" y="2417175"/>
            <a:ext cx="525110" cy="523220"/>
          </a:xfrm>
          <a:prstGeom prst="rect">
            <a:avLst/>
          </a:prstGeom>
          <a:noFill/>
          <a:scene3d>
            <a:camera prst="isometricBottomDown"/>
            <a:lightRig rig="threePt" dir="t"/>
          </a:scene3d>
          <a:sp3d>
            <a:bevelT prst="angle"/>
          </a:sp3d>
        </p:spPr>
        <p:txBody>
          <a:bodyPr wrap="square" rtlCol="0">
            <a:spAutoFit/>
          </a:bodyPr>
          <a:lstStyle/>
          <a:p>
            <a:r>
              <a:rPr lang="en-US" sz="2800" b="1" dirty="0">
                <a:solidFill>
                  <a:srgbClr val="FFFF00"/>
                </a:solidFill>
              </a:rPr>
              <a:t>1</a:t>
            </a:r>
          </a:p>
        </p:txBody>
      </p:sp>
    </p:spTree>
    <p:extLst>
      <p:ext uri="{BB962C8B-B14F-4D97-AF65-F5344CB8AC3E}">
        <p14:creationId xmlns:p14="http://schemas.microsoft.com/office/powerpoint/2010/main" val="793261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6428-A248-470E-AC53-A90C9A4C9876}"/>
              </a:ext>
            </a:extLst>
          </p:cNvPr>
          <p:cNvSpPr>
            <a:spLocks noGrp="1"/>
          </p:cNvSpPr>
          <p:nvPr>
            <p:ph type="title"/>
          </p:nvPr>
        </p:nvSpPr>
        <p:spPr/>
        <p:txBody>
          <a:bodyPr/>
          <a:lstStyle/>
          <a:p>
            <a:r>
              <a:rPr lang="en-US" dirty="0"/>
              <a:t>High-level System Description</a:t>
            </a:r>
          </a:p>
        </p:txBody>
      </p:sp>
      <p:pic>
        <p:nvPicPr>
          <p:cNvPr id="5" name="Content Placeholder 4" descr="A close up of a sign&#10;&#10;Description automatically generated">
            <a:extLst>
              <a:ext uri="{FF2B5EF4-FFF2-40B4-BE49-F238E27FC236}">
                <a16:creationId xmlns:a16="http://schemas.microsoft.com/office/drawing/2014/main" id="{B451E2FF-07A6-4A0A-B2A1-361D39EA04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340293"/>
            <a:ext cx="10058400" cy="1828268"/>
          </a:xfrm>
        </p:spPr>
      </p:pic>
      <p:pic>
        <p:nvPicPr>
          <p:cNvPr id="1026" name="Picture 2" descr="https://s3-us-west-2.amazonaws.com/hispotion-prod/wp-content/uploads/2016/03/Microsoft-HoloLens-1-600x280.png">
            <a:extLst>
              <a:ext uri="{FF2B5EF4-FFF2-40B4-BE49-F238E27FC236}">
                <a16:creationId xmlns:a16="http://schemas.microsoft.com/office/drawing/2014/main" id="{EA976D27-F4AB-48DD-AF51-9D333DB6F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4453888"/>
            <a:ext cx="2857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D5A0EA-88C5-4E52-85DC-FCB1A0C1DC98}"/>
              </a:ext>
            </a:extLst>
          </p:cNvPr>
          <p:cNvPicPr>
            <a:picLocks noChangeAspect="1"/>
          </p:cNvPicPr>
          <p:nvPr/>
        </p:nvPicPr>
        <p:blipFill>
          <a:blip r:embed="rId5"/>
          <a:stretch>
            <a:fillRect/>
          </a:stretch>
        </p:blipFill>
        <p:spPr>
          <a:xfrm>
            <a:off x="1965002" y="4246270"/>
            <a:ext cx="1394367" cy="1748737"/>
          </a:xfrm>
          <a:prstGeom prst="rect">
            <a:avLst/>
          </a:prstGeom>
        </p:spPr>
      </p:pic>
      <p:pic>
        <p:nvPicPr>
          <p:cNvPr id="14" name="Picture 13" descr="A group of people walking down the street&#10;&#10;Description automatically generated">
            <a:extLst>
              <a:ext uri="{FF2B5EF4-FFF2-40B4-BE49-F238E27FC236}">
                <a16:creationId xmlns:a16="http://schemas.microsoft.com/office/drawing/2014/main" id="{BBE7F6DC-46E0-42BA-8F25-C2283C0CC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997" y="4246269"/>
            <a:ext cx="2491401" cy="1748737"/>
          </a:xfrm>
          <a:prstGeom prst="rect">
            <a:avLst/>
          </a:prstGeom>
        </p:spPr>
      </p:pic>
    </p:spTree>
    <p:extLst>
      <p:ext uri="{BB962C8B-B14F-4D97-AF65-F5344CB8AC3E}">
        <p14:creationId xmlns:p14="http://schemas.microsoft.com/office/powerpoint/2010/main" val="764096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9C55-6D1C-42FE-BEDC-4F71DEC6C932}"/>
              </a:ext>
            </a:extLst>
          </p:cNvPr>
          <p:cNvSpPr>
            <a:spLocks noGrp="1"/>
          </p:cNvSpPr>
          <p:nvPr>
            <p:ph type="title"/>
          </p:nvPr>
        </p:nvSpPr>
        <p:spPr/>
        <p:txBody>
          <a:bodyPr/>
          <a:lstStyle/>
          <a:p>
            <a:r>
              <a:rPr lang="en-US" dirty="0"/>
              <a:t>Node View</a:t>
            </a:r>
          </a:p>
        </p:txBody>
      </p:sp>
      <p:pic>
        <p:nvPicPr>
          <p:cNvPr id="5" name="Content Placeholder 4">
            <a:extLst>
              <a:ext uri="{FF2B5EF4-FFF2-40B4-BE49-F238E27FC236}">
                <a16:creationId xmlns:a16="http://schemas.microsoft.com/office/drawing/2014/main" id="{8D55985F-3DCC-4F24-8623-A4FC8FAE42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6205" y="2272528"/>
            <a:ext cx="7699915" cy="3170195"/>
          </a:xfrm>
        </p:spPr>
      </p:pic>
      <p:sp>
        <p:nvSpPr>
          <p:cNvPr id="6" name="Rectangle 5">
            <a:extLst>
              <a:ext uri="{FF2B5EF4-FFF2-40B4-BE49-F238E27FC236}">
                <a16:creationId xmlns:a16="http://schemas.microsoft.com/office/drawing/2014/main" id="{19FA67F1-CE59-488E-93BF-264F33649846}"/>
              </a:ext>
            </a:extLst>
          </p:cNvPr>
          <p:cNvSpPr/>
          <p:nvPr/>
        </p:nvSpPr>
        <p:spPr>
          <a:xfrm>
            <a:off x="4362450" y="2152651"/>
            <a:ext cx="3505200" cy="16192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3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C3C87-48F2-44DE-8AF3-E82C88A364A4}"/>
              </a:ext>
            </a:extLst>
          </p:cNvPr>
          <p:cNvSpPr>
            <a:spLocks noGrp="1"/>
          </p:cNvSpPr>
          <p:nvPr>
            <p:ph type="title"/>
          </p:nvPr>
        </p:nvSpPr>
        <p:spPr/>
        <p:txBody>
          <a:bodyPr/>
          <a:lstStyle/>
          <a:p>
            <a:r>
              <a:rPr lang="en-US" dirty="0" err="1"/>
              <a:t>Holo</a:t>
            </a:r>
            <a:r>
              <a:rPr lang="en-US" dirty="0"/>
              <a:t>: Hololens</a:t>
            </a:r>
          </a:p>
        </p:txBody>
      </p:sp>
      <p:pic>
        <p:nvPicPr>
          <p:cNvPr id="5" name="Content Placeholder 4">
            <a:extLst>
              <a:ext uri="{FF2B5EF4-FFF2-40B4-BE49-F238E27FC236}">
                <a16:creationId xmlns:a16="http://schemas.microsoft.com/office/drawing/2014/main" id="{137F775A-80AE-4068-9C14-3409DA3B5A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283" y="1846263"/>
            <a:ext cx="9071760" cy="4022725"/>
          </a:xfrm>
        </p:spPr>
      </p:pic>
      <p:sp>
        <p:nvSpPr>
          <p:cNvPr id="6" name="Rectangle 5">
            <a:extLst>
              <a:ext uri="{FF2B5EF4-FFF2-40B4-BE49-F238E27FC236}">
                <a16:creationId xmlns:a16="http://schemas.microsoft.com/office/drawing/2014/main" id="{0F73CB40-7444-4056-85AD-0F3939F1F9C5}"/>
              </a:ext>
            </a:extLst>
          </p:cNvPr>
          <p:cNvSpPr/>
          <p:nvPr/>
        </p:nvSpPr>
        <p:spPr>
          <a:xfrm>
            <a:off x="1529957" y="2266951"/>
            <a:ext cx="9220200" cy="16764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7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7C2A-7E76-4F8C-8AA8-9751855B74BD}"/>
              </a:ext>
            </a:extLst>
          </p:cNvPr>
          <p:cNvSpPr>
            <a:spLocks noGrp="1"/>
          </p:cNvSpPr>
          <p:nvPr>
            <p:ph type="title"/>
          </p:nvPr>
        </p:nvSpPr>
        <p:spPr/>
        <p:txBody>
          <a:bodyPr/>
          <a:lstStyle/>
          <a:p>
            <a:r>
              <a:rPr lang="en-US" dirty="0" err="1"/>
              <a:t>Holo</a:t>
            </a:r>
            <a:r>
              <a:rPr lang="en-US" dirty="0"/>
              <a:t>: Camera Stream</a:t>
            </a:r>
          </a:p>
        </p:txBody>
      </p:sp>
      <p:sp>
        <p:nvSpPr>
          <p:cNvPr id="3" name="Content Placeholder 2">
            <a:extLst>
              <a:ext uri="{FF2B5EF4-FFF2-40B4-BE49-F238E27FC236}">
                <a16:creationId xmlns:a16="http://schemas.microsoft.com/office/drawing/2014/main" id="{AA6C314C-7C26-4F67-9F9F-37A737DB9680}"/>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Compared alternatives:</a:t>
            </a:r>
          </a:p>
          <a:p>
            <a:pPr lvl="1">
              <a:buFont typeface="Arial" panose="020B0604020202020204" pitchFamily="34" charset="0"/>
              <a:buChar char="•"/>
            </a:pPr>
            <a:r>
              <a:rPr lang="en-US" dirty="0"/>
              <a:t>Windows Device Portal – Latency of 2-3 seconds.</a:t>
            </a:r>
          </a:p>
          <a:p>
            <a:pPr lvl="1">
              <a:buFont typeface="Arial" panose="020B0604020202020204" pitchFamily="34" charset="0"/>
              <a:buChar char="•"/>
            </a:pPr>
            <a:r>
              <a:rPr lang="en-US" dirty="0" err="1"/>
              <a:t>HololensForCV</a:t>
            </a:r>
            <a:r>
              <a:rPr lang="en-US" dirty="0"/>
              <a:t>, Microsoft Computer Vision library</a:t>
            </a:r>
          </a:p>
          <a:p>
            <a:pPr lvl="2">
              <a:buFont typeface="Arial" panose="020B0604020202020204" pitchFamily="34" charset="0"/>
              <a:buChar char="•"/>
            </a:pPr>
            <a:r>
              <a:rPr lang="en-US" dirty="0"/>
              <a:t>Designed to run on Windows using C#, standalone UWP application</a:t>
            </a:r>
          </a:p>
          <a:p>
            <a:pPr lvl="2">
              <a:buFont typeface="Arial" panose="020B0604020202020204" pitchFamily="34" charset="0"/>
              <a:buChar char="•"/>
            </a:pPr>
            <a:r>
              <a:rPr lang="en-US" dirty="0"/>
              <a:t>Raw sensor data streams.</a:t>
            </a:r>
          </a:p>
          <a:p>
            <a:pPr lvl="2">
              <a:buFont typeface="Arial" panose="020B0604020202020204" pitchFamily="34" charset="0"/>
              <a:buChar char="•"/>
            </a:pPr>
            <a:r>
              <a:rPr lang="en-US" dirty="0"/>
              <a:t>Difficulty in converting network streams between UWP and Linux.</a:t>
            </a:r>
          </a:p>
          <a:p>
            <a:pPr>
              <a:buFont typeface="Arial" panose="020B0604020202020204" pitchFamily="34" charset="0"/>
              <a:buChar char="•"/>
            </a:pPr>
            <a:r>
              <a:rPr lang="en-US" dirty="0"/>
              <a:t>Hololens runs the Unity Game Engine on UWP. </a:t>
            </a:r>
          </a:p>
          <a:p>
            <a:pPr lvl="1">
              <a:buFont typeface="Arial" panose="020B0604020202020204" pitchFamily="34" charset="0"/>
              <a:buChar char="•"/>
            </a:pPr>
            <a:r>
              <a:rPr lang="en-US" dirty="0"/>
              <a:t>Large community support for Mixed Reality and Hololens.</a:t>
            </a:r>
          </a:p>
          <a:p>
            <a:pPr lvl="2">
              <a:buFont typeface="Arial" panose="020B0604020202020204" pitchFamily="34" charset="0"/>
              <a:buChar char="•"/>
            </a:pPr>
            <a:r>
              <a:rPr lang="en-US" dirty="0"/>
              <a:t>Mixed Reality </a:t>
            </a:r>
            <a:r>
              <a:rPr lang="en-US" dirty="0" err="1"/>
              <a:t>ToolKit</a:t>
            </a:r>
            <a:r>
              <a:rPr lang="en-US" dirty="0"/>
              <a:t> (MRTK).</a:t>
            </a:r>
          </a:p>
          <a:p>
            <a:pPr lvl="1">
              <a:buFont typeface="Arial" panose="020B0604020202020204" pitchFamily="34" charset="0"/>
              <a:buChar char="•"/>
            </a:pPr>
            <a:r>
              <a:rPr lang="en-US" dirty="0"/>
              <a:t>Abstracts away a lot of the complicated sensor data handling.</a:t>
            </a:r>
          </a:p>
          <a:p>
            <a:pPr lvl="2">
              <a:buFont typeface="Arial" panose="020B0604020202020204" pitchFamily="34" charset="0"/>
              <a:buChar char="•"/>
            </a:pPr>
            <a:r>
              <a:rPr lang="en-US" dirty="0"/>
              <a:t>No need to work with raw depth values from depth camera.</a:t>
            </a:r>
          </a:p>
          <a:p>
            <a:pPr lvl="1">
              <a:buFont typeface="Arial" panose="020B0604020202020204" pitchFamily="34" charset="0"/>
              <a:buChar char="•"/>
            </a:pPr>
            <a:r>
              <a:rPr lang="en-US" dirty="0"/>
              <a:t>Communication handled by ROS#</a:t>
            </a:r>
          </a:p>
          <a:p>
            <a:pPr lvl="2">
              <a:buFont typeface="Arial" panose="020B0604020202020204" pitchFamily="34" charset="0"/>
              <a:buChar char="•"/>
            </a:pPr>
            <a:r>
              <a:rPr lang="en-US" dirty="0"/>
              <a:t>Uses ROS messaging protocols of subscribers and publishers.</a:t>
            </a:r>
          </a:p>
          <a:p>
            <a:pPr lvl="2">
              <a:buFont typeface="Arial" panose="020B0604020202020204" pitchFamily="34" charset="0"/>
              <a:buChar char="•"/>
            </a:pPr>
            <a:r>
              <a:rPr lang="en-US" dirty="0"/>
              <a:t>Can communicate with other ROS nodes seamlessly.</a:t>
            </a:r>
          </a:p>
          <a:p>
            <a:pPr>
              <a:buFont typeface="Arial" panose="020B0604020202020204" pitchFamily="34" charset="0"/>
              <a:buChar char="•"/>
            </a:pPr>
            <a:endParaRPr lang="en-US" dirty="0"/>
          </a:p>
        </p:txBody>
      </p:sp>
      <p:pic>
        <p:nvPicPr>
          <p:cNvPr id="5" name="Picture 4" descr="A picture containing text&#10;&#10;Description automatically generated">
            <a:extLst>
              <a:ext uri="{FF2B5EF4-FFF2-40B4-BE49-F238E27FC236}">
                <a16:creationId xmlns:a16="http://schemas.microsoft.com/office/drawing/2014/main" id="{04E18A0B-8F42-4F56-BCA5-24DD98776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6366" y="4302286"/>
            <a:ext cx="4099916" cy="1566808"/>
          </a:xfrm>
          <a:prstGeom prst="rect">
            <a:avLst/>
          </a:prstGeom>
        </p:spPr>
      </p:pic>
      <p:pic>
        <p:nvPicPr>
          <p:cNvPr id="7" name="Picture 6" descr="A desktop computer sitting on a desk&#10;&#10;Description automatically generated">
            <a:extLst>
              <a:ext uri="{FF2B5EF4-FFF2-40B4-BE49-F238E27FC236}">
                <a16:creationId xmlns:a16="http://schemas.microsoft.com/office/drawing/2014/main" id="{18BB9E69-A9B8-4EC4-9726-91F69F07B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1823" y="2043134"/>
            <a:ext cx="2749002" cy="2061752"/>
          </a:xfrm>
          <a:prstGeom prst="rect">
            <a:avLst/>
          </a:prstGeom>
        </p:spPr>
      </p:pic>
      <p:sp>
        <p:nvSpPr>
          <p:cNvPr id="8" name="Oval 7">
            <a:extLst>
              <a:ext uri="{FF2B5EF4-FFF2-40B4-BE49-F238E27FC236}">
                <a16:creationId xmlns:a16="http://schemas.microsoft.com/office/drawing/2014/main" id="{404184BB-E091-4B42-B452-364C431DFE27}"/>
              </a:ext>
            </a:extLst>
          </p:cNvPr>
          <p:cNvSpPr/>
          <p:nvPr/>
        </p:nvSpPr>
        <p:spPr>
          <a:xfrm>
            <a:off x="9036324" y="2873960"/>
            <a:ext cx="422910" cy="40010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51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1783</Words>
  <Application>Microsoft Office PowerPoint</Application>
  <PresentationFormat>Widescreen</PresentationFormat>
  <Paragraphs>189</Paragraphs>
  <Slides>19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Retrospect</vt:lpstr>
      <vt:lpstr>Augmented Reality-assisted Human Robot Interaction</vt:lpstr>
      <vt:lpstr>Contents</vt:lpstr>
      <vt:lpstr>Motivation</vt:lpstr>
      <vt:lpstr>Motivation (cont.)</vt:lpstr>
      <vt:lpstr>Project Description</vt:lpstr>
      <vt:lpstr>High-level System Description</vt:lpstr>
      <vt:lpstr>Node View</vt:lpstr>
      <vt:lpstr>Holo: Hololens</vt:lpstr>
      <vt:lpstr>Holo: Camera Stream</vt:lpstr>
      <vt:lpstr>Node View</vt:lpstr>
      <vt:lpstr>HDD: Human Detection &amp; Direction</vt:lpstr>
      <vt:lpstr>HDD: Object Detector - YOLO</vt:lpstr>
      <vt:lpstr>HDD: Object Detector - YOLO</vt:lpstr>
      <vt:lpstr>HDD: YACHT Tracking &amp; Direction</vt:lpstr>
      <vt:lpstr>Node View</vt:lpstr>
      <vt:lpstr>Holo: Hololens</vt:lpstr>
      <vt:lpstr>Holo: Matching &amp; World Placement</vt:lpstr>
      <vt:lpstr>Holo: Matching &amp; World Placement</vt:lpstr>
      <vt:lpstr>ARTA: Reactive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Reality-assisted Human Robot Interaction</dc:title>
  <dc:creator>Laksana, Aufar P</dc:creator>
  <cp:lastModifiedBy>Laksana, Aufar P</cp:lastModifiedBy>
  <cp:revision>1</cp:revision>
  <dcterms:created xsi:type="dcterms:W3CDTF">2019-06-23T17:28:26Z</dcterms:created>
  <dcterms:modified xsi:type="dcterms:W3CDTF">2019-06-23T17:29:24Z</dcterms:modified>
</cp:coreProperties>
</file>